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8" r:id="rId1"/>
    <p:sldMasterId id="2147483661" r:id="rId2"/>
    <p:sldMasterId id="2147483660" r:id="rId3"/>
  </p:sldMasterIdLst>
  <p:notesMasterIdLst>
    <p:notesMasterId r:id="rId18"/>
  </p:notesMasterIdLst>
  <p:handoutMasterIdLst>
    <p:handoutMasterId r:id="rId19"/>
  </p:handoutMasterIdLst>
  <p:sldIdLst>
    <p:sldId id="256" r:id="rId4"/>
    <p:sldId id="457" r:id="rId5"/>
    <p:sldId id="464" r:id="rId6"/>
    <p:sldId id="471" r:id="rId7"/>
    <p:sldId id="465" r:id="rId8"/>
    <p:sldId id="453" r:id="rId9"/>
    <p:sldId id="466" r:id="rId10"/>
    <p:sldId id="467" r:id="rId11"/>
    <p:sldId id="389" r:id="rId12"/>
    <p:sldId id="390" r:id="rId13"/>
    <p:sldId id="392" r:id="rId14"/>
    <p:sldId id="462" r:id="rId15"/>
    <p:sldId id="391" r:id="rId16"/>
    <p:sldId id="469" r:id="rId17"/>
  </p:sldIdLst>
  <p:sldSz cx="9144000" cy="6858000" type="screen4x3"/>
  <p:notesSz cx="6794500" cy="9906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0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3300"/>
    <a:srgbClr val="009999"/>
    <a:srgbClr val="FF66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93250" autoAdjust="0"/>
  </p:normalViewPr>
  <p:slideViewPr>
    <p:cSldViewPr>
      <p:cViewPr>
        <p:scale>
          <a:sx n="70" d="100"/>
          <a:sy n="70" d="100"/>
        </p:scale>
        <p:origin x="-2964" y="-93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122" y="-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20" tIns="46061" rIns="92120" bIns="46061" numCol="1" anchor="t" anchorCtr="0" compatLnSpc="1">
            <a:prstTxWarp prst="textNoShape">
              <a:avLst/>
            </a:prstTxWarp>
          </a:bodyPr>
          <a:lstStyle>
            <a:lvl1pPr defTabSz="451746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100" y="0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20" tIns="46061" rIns="92120" bIns="46061" numCol="1" anchor="t" anchorCtr="0" compatLnSpc="1">
            <a:prstTxWarp prst="textNoShape">
              <a:avLst/>
            </a:prstTxWarp>
          </a:bodyPr>
          <a:lstStyle>
            <a:lvl1pPr algn="r" defTabSz="451746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33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13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20" tIns="46061" rIns="92120" bIns="46061" numCol="1" anchor="b" anchorCtr="0" compatLnSpc="1">
            <a:prstTxWarp prst="textNoShape">
              <a:avLst/>
            </a:prstTxWarp>
          </a:bodyPr>
          <a:lstStyle>
            <a:lvl1pPr defTabSz="451746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33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100" y="9409113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20" tIns="46061" rIns="92120" bIns="46061" numCol="1" anchor="b" anchorCtr="0" compatLnSpc="1">
            <a:prstTxWarp prst="textNoShape">
              <a:avLst/>
            </a:prstTxWarp>
          </a:bodyPr>
          <a:lstStyle>
            <a:lvl1pPr algn="r" defTabSz="450850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5EEAFCE3-7BC1-40EF-9C92-913DAEDB080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26223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AutoShape 1"/>
          <p:cNvSpPr>
            <a:spLocks noChangeArrowheads="1"/>
          </p:cNvSpPr>
          <p:nvPr/>
        </p:nvSpPr>
        <p:spPr bwMode="auto">
          <a:xfrm>
            <a:off x="0" y="0"/>
            <a:ext cx="6794500" cy="9906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2592" tIns="46295" rIns="92592" bIns="46295" anchor="ctr"/>
          <a:lstStyle>
            <a:lvl1pPr defTabSz="4445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35013" indent="-282575" defTabSz="4445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1888" indent="-227013" defTabSz="4445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84325" indent="-227013" defTabSz="4445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36763" indent="-227013" defTabSz="4445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93963" indent="-227013" defTabSz="444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51163" indent="-227013" defTabSz="444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08363" indent="-227013" defTabSz="444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65563" indent="-227013" defTabSz="444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fr-FR" altLang="fr-FR" smtClean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432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69" tIns="47148" rIns="90669" bIns="47148" numCol="1" anchor="t" anchorCtr="0" compatLnSpc="1">
            <a:prstTxWarp prst="textNoShape">
              <a:avLst/>
            </a:prstTxWarp>
          </a:bodyPr>
          <a:lstStyle>
            <a:lvl1pPr defTabSz="451746" eaLnBrk="1" hangingPunct="0"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729133" algn="l"/>
                <a:tab pos="1456682" algn="l"/>
                <a:tab pos="2187401" algn="l"/>
                <a:tab pos="2916534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48100" y="0"/>
            <a:ext cx="29432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69" tIns="47148" rIns="90669" bIns="47148" numCol="1" anchor="t" anchorCtr="0" compatLnSpc="1">
            <a:prstTxWarp prst="textNoShape">
              <a:avLst/>
            </a:prstTxWarp>
          </a:bodyPr>
          <a:lstStyle>
            <a:lvl1pPr algn="r" defTabSz="451746" eaLnBrk="1" hangingPunct="0"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729133" algn="l"/>
                <a:tab pos="1456682" algn="l"/>
                <a:tab pos="2187401" algn="l"/>
                <a:tab pos="2916534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125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23925" y="744538"/>
            <a:ext cx="4946650" cy="371157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706938"/>
            <a:ext cx="5434013" cy="445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69" tIns="47148" rIns="90669" bIns="47148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altLang="fr-FR" noProof="0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9409113"/>
            <a:ext cx="29432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69" tIns="47148" rIns="90669" bIns="47148" numCol="1" anchor="b" anchorCtr="0" compatLnSpc="1">
            <a:prstTxWarp prst="textNoShape">
              <a:avLst/>
            </a:prstTxWarp>
          </a:bodyPr>
          <a:lstStyle>
            <a:lvl1pPr defTabSz="451746" eaLnBrk="1" hangingPunct="0"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729133" algn="l"/>
                <a:tab pos="1456682" algn="l"/>
                <a:tab pos="2187401" algn="l"/>
                <a:tab pos="2916534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48100" y="9409113"/>
            <a:ext cx="29432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69" tIns="47148" rIns="90669" bIns="47148" numCol="1" anchor="b" anchorCtr="0" compatLnSpc="1">
            <a:prstTxWarp prst="textNoShape">
              <a:avLst/>
            </a:prstTxWarp>
          </a:bodyPr>
          <a:lstStyle>
            <a:lvl1pPr algn="r" defTabSz="450850" eaLnBrk="1"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tabLst>
                <a:tab pos="728663" algn="l"/>
                <a:tab pos="1455738" algn="l"/>
                <a:tab pos="2185988" algn="l"/>
                <a:tab pos="291623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cs typeface="Lucida Sans Unicode" panose="020B0602030504020204" pitchFamily="34" charset="0"/>
              </a:defRPr>
            </a:lvl1pPr>
          </a:lstStyle>
          <a:p>
            <a:pPr>
              <a:defRPr/>
            </a:pPr>
            <a:fld id="{8CF637D2-1523-425E-95D2-CC48471F8CFE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50306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defTabSz="4556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defTabSz="4556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defTabSz="4556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defTabSz="4556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defTabSz="4556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56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56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56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56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5662BA01-A00A-44CF-B6FB-2087BA496B28}" type="slidenum">
              <a:rPr lang="fr-FR" altLang="fr-FR" smtClean="0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</a:t>
            </a:fld>
            <a:endParaRPr lang="fr-FR" altLang="fr-FR" smtClean="0"/>
          </a:p>
        </p:txBody>
      </p:sp>
      <p:sp>
        <p:nvSpPr>
          <p:cNvPr id="81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3925" y="744538"/>
            <a:ext cx="4948238" cy="3713162"/>
          </a:xfrm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06938"/>
            <a:ext cx="5435600" cy="44577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2120" tIns="46061" rIns="92120" bIns="46061" anchor="ctr"/>
          <a:lstStyle/>
          <a:p>
            <a:pPr eaLnBrk="1" hangingPunct="1"/>
            <a:endParaRPr lang="fr-FR" altLang="fr-FR" smtClean="0"/>
          </a:p>
        </p:txBody>
      </p:sp>
    </p:spTree>
    <p:extLst>
      <p:ext uri="{BB962C8B-B14F-4D97-AF65-F5344CB8AC3E}">
        <p14:creationId xmlns:p14="http://schemas.microsoft.com/office/powerpoint/2010/main" val="2185868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defTabSz="4556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defTabSz="4556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defTabSz="4556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defTabSz="4556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defTabSz="4556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56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56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56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56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36600" algn="l"/>
                <a:tab pos="1471613" algn="l"/>
                <a:tab pos="2208213" algn="l"/>
                <a:tab pos="294481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BE8468F1-9268-45ED-BD22-A3B65F2654AF}" type="slidenum">
              <a:rPr lang="fr-FR" altLang="fr-FR" smtClean="0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</a:t>
            </a:fld>
            <a:endParaRPr lang="fr-FR" altLang="fr-FR" smtClean="0"/>
          </a:p>
        </p:txBody>
      </p:sp>
      <p:sp>
        <p:nvSpPr>
          <p:cNvPr id="153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3925" y="744538"/>
            <a:ext cx="4948238" cy="3713162"/>
          </a:xfrm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06938"/>
            <a:ext cx="5435600" cy="44577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2120" tIns="46061" rIns="92120" bIns="46061" anchor="ctr"/>
          <a:lstStyle/>
          <a:p>
            <a:pPr eaLnBrk="1" hangingPunct="1"/>
            <a:endParaRPr lang="fr-FR" altLang="fr-FR" smtClean="0"/>
          </a:p>
        </p:txBody>
      </p:sp>
    </p:spTree>
    <p:extLst>
      <p:ext uri="{BB962C8B-B14F-4D97-AF65-F5344CB8AC3E}">
        <p14:creationId xmlns:p14="http://schemas.microsoft.com/office/powerpoint/2010/main" val="18867679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defTabSz="450850">
              <a:tabLst>
                <a:tab pos="728663" algn="l"/>
                <a:tab pos="1455738" algn="l"/>
                <a:tab pos="2185988" algn="l"/>
                <a:tab pos="2916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450850">
              <a:tabLst>
                <a:tab pos="728663" algn="l"/>
                <a:tab pos="1455738" algn="l"/>
                <a:tab pos="2185988" algn="l"/>
                <a:tab pos="2916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450850">
              <a:tabLst>
                <a:tab pos="728663" algn="l"/>
                <a:tab pos="1455738" algn="l"/>
                <a:tab pos="2185988" algn="l"/>
                <a:tab pos="2916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450850">
              <a:tabLst>
                <a:tab pos="728663" algn="l"/>
                <a:tab pos="1455738" algn="l"/>
                <a:tab pos="2185988" algn="l"/>
                <a:tab pos="2916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450850">
              <a:tabLst>
                <a:tab pos="728663" algn="l"/>
                <a:tab pos="1455738" algn="l"/>
                <a:tab pos="2185988" algn="l"/>
                <a:tab pos="2916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728663" algn="l"/>
                <a:tab pos="1455738" algn="l"/>
                <a:tab pos="2185988" algn="l"/>
                <a:tab pos="2916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728663" algn="l"/>
                <a:tab pos="1455738" algn="l"/>
                <a:tab pos="2185988" algn="l"/>
                <a:tab pos="2916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728663" algn="l"/>
                <a:tab pos="1455738" algn="l"/>
                <a:tab pos="2185988" algn="l"/>
                <a:tab pos="2916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728663" algn="l"/>
                <a:tab pos="1455738" algn="l"/>
                <a:tab pos="2185988" algn="l"/>
                <a:tab pos="2916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5B87B10-E503-47BB-9394-CD951BA2DCD8}" type="slidenum">
              <a:rPr lang="fr-FR" altLang="fr-F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10</a:t>
            </a:fld>
            <a:endParaRPr lang="fr-FR" altLang="fr-F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213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defTabSz="928688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8663" algn="l"/>
                <a:tab pos="1455738" algn="l"/>
                <a:tab pos="2185988" algn="l"/>
                <a:tab pos="291623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defTabSz="928688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8663" algn="l"/>
                <a:tab pos="1455738" algn="l"/>
                <a:tab pos="2185988" algn="l"/>
                <a:tab pos="291623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defTabSz="928688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8663" algn="l"/>
                <a:tab pos="1455738" algn="l"/>
                <a:tab pos="2185988" algn="l"/>
                <a:tab pos="291623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defTabSz="928688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8663" algn="l"/>
                <a:tab pos="1455738" algn="l"/>
                <a:tab pos="2185988" algn="l"/>
                <a:tab pos="291623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defTabSz="928688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8663" algn="l"/>
                <a:tab pos="1455738" algn="l"/>
                <a:tab pos="2185988" algn="l"/>
                <a:tab pos="291623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8663" algn="l"/>
                <a:tab pos="1455738" algn="l"/>
                <a:tab pos="2185988" algn="l"/>
                <a:tab pos="291623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8663" algn="l"/>
                <a:tab pos="1455738" algn="l"/>
                <a:tab pos="2185988" algn="l"/>
                <a:tab pos="291623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8663" algn="l"/>
                <a:tab pos="1455738" algn="l"/>
                <a:tab pos="2185988" algn="l"/>
                <a:tab pos="291623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8663" algn="l"/>
                <a:tab pos="1455738" algn="l"/>
                <a:tab pos="2185988" algn="l"/>
                <a:tab pos="291623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eaLnBrk="0"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FC43111F-3798-48E1-8495-15A63F10485A}" type="slidenum">
              <a:rPr lang="fr-FR" altLang="fr-FR" smtClean="0">
                <a:solidFill>
                  <a:schemeClr val="tx1"/>
                </a:solidFill>
              </a:rPr>
              <a:pPr eaLnBrk="0"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11</a:t>
            </a:fld>
            <a:endParaRPr lang="fr-FR" altLang="fr-FR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499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/>
          <p:cNvSpPr>
            <a:spLocks noChangeShapeType="1"/>
          </p:cNvSpPr>
          <p:nvPr/>
        </p:nvSpPr>
        <p:spPr bwMode="auto">
          <a:xfrm>
            <a:off x="1905000" y="1219200"/>
            <a:ext cx="0" cy="2057400"/>
          </a:xfrm>
          <a:prstGeom prst="line">
            <a:avLst/>
          </a:prstGeom>
          <a:noFill/>
          <a:ln w="3492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163513" y="2103438"/>
            <a:ext cx="347662" cy="347662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fr-FR" altLang="fr-FR" sz="2400">
              <a:latin typeface="Times New Roman" panose="02020603050405020304" pitchFamily="18" charset="0"/>
            </a:endParaRPr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739775" y="2105025"/>
            <a:ext cx="349250" cy="3476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fr-FR" altLang="fr-FR" sz="2400">
              <a:latin typeface="Times New Roman" panose="02020603050405020304" pitchFamily="18" charset="0"/>
            </a:endParaRPr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1317625" y="2105025"/>
            <a:ext cx="347663" cy="347663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fr-FR" altLang="fr-FR" sz="2400">
              <a:latin typeface="Times New Roman" panose="02020603050405020304" pitchFamily="18" charset="0"/>
            </a:endParaRPr>
          </a:p>
        </p:txBody>
      </p:sp>
      <p:sp>
        <p:nvSpPr>
          <p:cNvPr id="2048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1371600"/>
            <a:ext cx="6477000" cy="1752600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fr-FR" altLang="fr-FR" noProof="0" smtClean="0"/>
              <a:t>Cliquez pour modifier le style du titre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3733800"/>
            <a:ext cx="6477000" cy="19812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fr-FR" altLang="fr-FR" noProof="0" smtClean="0"/>
              <a:t>Cliquez pour modifier le style des sous-titres du masque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2195513" y="6248400"/>
            <a:ext cx="4510087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8172450" y="6165850"/>
            <a:ext cx="576263" cy="431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4A1F5-F9CF-476F-A736-D47930D5802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9111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0584C-8B5D-43A8-B1FD-8001EA59722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407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F465DC-D42B-4725-928E-2E725220127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742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524000" y="19050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05400" y="19050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481B8-C247-4220-A6EF-78DB3B10A89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1926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972BA-53DC-405A-95CE-DD9A6CFE621E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2738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E4477-AE65-4646-91BC-F588253830D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4823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C3DFE-F36D-442E-9B69-9072096962B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1393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6D496-7E5E-4DA9-AFCE-649C7068D71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8637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CBC059-EEEB-4AC3-A9FC-279C5DC699F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7867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A40A8A-26CC-4A78-ACD5-0450FEC7C03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223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1800" y="190500"/>
            <a:ext cx="1752600" cy="58293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524000" y="190500"/>
            <a:ext cx="5105400" cy="58293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6170EC-EEFB-4567-915B-94B6B457487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86422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1524000" y="1905000"/>
            <a:ext cx="3429000" cy="1981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5105400" y="1905000"/>
            <a:ext cx="3429000" cy="1981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1524000" y="4038600"/>
            <a:ext cx="3429000" cy="1981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05400" y="4038600"/>
            <a:ext cx="3429000" cy="1981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C9D772-AB28-47A2-A30D-C1279D5D87F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6295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1524000" y="1905000"/>
            <a:ext cx="3429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5105400" y="1905000"/>
            <a:ext cx="3429000" cy="1981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5105400" y="4038600"/>
            <a:ext cx="3429000" cy="1981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E6FFB-ACA2-4BBC-A3BF-194FDF1DFB3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38716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re. Image de la bibliothèque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'image de la bibliothèque 2"/>
          <p:cNvSpPr>
            <a:spLocks noGrp="1"/>
          </p:cNvSpPr>
          <p:nvPr>
            <p:ph type="clipArt" sz="half" idx="1"/>
          </p:nvPr>
        </p:nvSpPr>
        <p:spPr>
          <a:xfrm>
            <a:off x="1524000" y="1905000"/>
            <a:ext cx="3429000" cy="4114800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05400" y="1905000"/>
            <a:ext cx="3429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0B500D-2624-4999-B60B-B7D1D906F57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64885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1524000" y="1905000"/>
            <a:ext cx="3429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05400" y="1905000"/>
            <a:ext cx="3429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9EB11-7629-4F67-BE3F-421A2A2F8E7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83426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98A8-8B5D-4FB6-B225-C79C3FE9139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76875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52A1C-7E2D-440F-8271-522AE5B16B1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6390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CA7D8D-A172-4C63-8DE8-40CB7063B4A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16390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919F12-BBF5-4E77-837A-87848831934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69813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67F008-D886-4943-8DD3-667415B38D5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51078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EE700-E73C-4D09-B3B2-30C36319CAE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4318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574BF-2102-4838-9C60-7243B0EA04D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21612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81B6C-63BA-487B-AEA3-804A4601718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46512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65029-3E2C-448D-8F50-8DCA99D47BB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80003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E1DA6-38EC-48E4-86FF-C7E76E7D8D6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74575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9683AB-0D85-47F0-8B49-DC5EA6DA9A6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28670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52DFD-4DBD-4981-B253-2E102A4AD7E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92249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F63C5-053B-4846-A05F-9D5FE1080DC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998261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B2F8E-43E0-451F-A0CC-0B496A17DD3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49380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30535-D0E9-4A53-B205-E35C25BA0B1E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864052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7B726-9BC0-4196-BF17-B5E4E62493D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99057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E111B-20B5-4AB1-9FD8-CB045DA901B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66056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5DE84-B9C4-4878-AC52-816D029D1E3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81511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0683D-186C-4B0E-B666-E07F1D60761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809096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8E91F-16BE-4B43-9613-DEEBA615AD1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80072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B0ABC-8CF0-4F34-987F-8FCD28FD26D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23343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9FABE-2BE3-4486-89FB-9889F008EB1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1353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190500"/>
            <a:ext cx="7010400" cy="152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905000"/>
            <a:ext cx="7010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2037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76375" y="6248400"/>
            <a:ext cx="4695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charset="0"/>
              </a:defRPr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2037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550" y="6165850"/>
            <a:ext cx="649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fld id="{5D2B6448-8D7F-4ED0-A756-107A805C150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1030" name="Line 7"/>
          <p:cNvSpPr>
            <a:spLocks noChangeShapeType="1"/>
          </p:cNvSpPr>
          <p:nvPr/>
        </p:nvSpPr>
        <p:spPr bwMode="auto">
          <a:xfrm flipV="1">
            <a:off x="1371600" y="304800"/>
            <a:ext cx="0" cy="1295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031" name="Oval 8"/>
          <p:cNvSpPr>
            <a:spLocks noChangeArrowheads="1"/>
          </p:cNvSpPr>
          <p:nvPr/>
        </p:nvSpPr>
        <p:spPr bwMode="auto">
          <a:xfrm>
            <a:off x="152400" y="838200"/>
            <a:ext cx="228600" cy="22860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fr-FR" altLang="fr-FR" sz="2400">
              <a:latin typeface="Times New Roman" panose="02020603050405020304" pitchFamily="18" charset="0"/>
            </a:endParaRPr>
          </a:p>
        </p:txBody>
      </p:sp>
      <p:sp>
        <p:nvSpPr>
          <p:cNvPr id="1032" name="Oval 9"/>
          <p:cNvSpPr>
            <a:spLocks noChangeArrowheads="1"/>
          </p:cNvSpPr>
          <p:nvPr/>
        </p:nvSpPr>
        <p:spPr bwMode="auto">
          <a:xfrm>
            <a:off x="539750" y="838200"/>
            <a:ext cx="228600" cy="2286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fr-FR" altLang="fr-FR" sz="2400">
              <a:latin typeface="Times New Roman" panose="02020603050405020304" pitchFamily="18" charset="0"/>
            </a:endParaRPr>
          </a:p>
        </p:txBody>
      </p:sp>
      <p:sp>
        <p:nvSpPr>
          <p:cNvPr id="1033" name="Oval 10"/>
          <p:cNvSpPr>
            <a:spLocks noChangeArrowheads="1"/>
          </p:cNvSpPr>
          <p:nvPr/>
        </p:nvSpPr>
        <p:spPr bwMode="auto">
          <a:xfrm>
            <a:off x="927100" y="838200"/>
            <a:ext cx="228600" cy="2286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fr-FR" altLang="fr-FR" sz="240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09" r:id="rId1"/>
    <p:sldLayoutId id="2147486473" r:id="rId2"/>
    <p:sldLayoutId id="2147486474" r:id="rId3"/>
    <p:sldLayoutId id="2147486475" r:id="rId4"/>
    <p:sldLayoutId id="2147486476" r:id="rId5"/>
    <p:sldLayoutId id="2147486477" r:id="rId6"/>
    <p:sldLayoutId id="2147486478" r:id="rId7"/>
    <p:sldLayoutId id="2147486479" r:id="rId8"/>
    <p:sldLayoutId id="2147486480" r:id="rId9"/>
    <p:sldLayoutId id="2147486481" r:id="rId10"/>
    <p:sldLayoutId id="2147486482" r:id="rId11"/>
    <p:sldLayoutId id="2147486483" r:id="rId12"/>
    <p:sldLayoutId id="2147486484" r:id="rId13"/>
    <p:sldLayoutId id="2147486485" r:id="rId14"/>
    <p:sldLayoutId id="2147486486" r:id="rId1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anose="05000000000000000000" pitchFamily="2" charset="2"/>
        <a:buChar char="¢"/>
        <a:defRPr sz="30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l"/>
        <a:defRPr sz="28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2406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2406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2406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342739E5-D07A-401A-8201-17D865DB367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487" r:id="rId1"/>
    <p:sldLayoutId id="2147486488" r:id="rId2"/>
    <p:sldLayoutId id="2147486489" r:id="rId3"/>
    <p:sldLayoutId id="2147486490" r:id="rId4"/>
    <p:sldLayoutId id="2147486491" r:id="rId5"/>
    <p:sldLayoutId id="2147486492" r:id="rId6"/>
    <p:sldLayoutId id="2147486493" r:id="rId7"/>
    <p:sldLayoutId id="2147486494" r:id="rId8"/>
    <p:sldLayoutId id="2147486495" r:id="rId9"/>
    <p:sldLayoutId id="2147486496" r:id="rId10"/>
    <p:sldLayoutId id="214748649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2396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2396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fr-FR" altLang="fr-FR"/>
              <a:t>Service d'Hygiène-CHU de Nice - Joëlle Dalmas - 2012</a:t>
            </a:r>
          </a:p>
        </p:txBody>
      </p:sp>
      <p:sp>
        <p:nvSpPr>
          <p:cNvPr id="2396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BE829A5-CD0B-4A85-93E0-C85F0035D60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498" r:id="rId1"/>
    <p:sldLayoutId id="2147486499" r:id="rId2"/>
    <p:sldLayoutId id="2147486500" r:id="rId3"/>
    <p:sldLayoutId id="2147486501" r:id="rId4"/>
    <p:sldLayoutId id="2147486502" r:id="rId5"/>
    <p:sldLayoutId id="2147486503" r:id="rId6"/>
    <p:sldLayoutId id="2147486504" r:id="rId7"/>
    <p:sldLayoutId id="2147486505" r:id="rId8"/>
    <p:sldLayoutId id="2147486506" r:id="rId9"/>
    <p:sldLayoutId id="2147486507" r:id="rId10"/>
    <p:sldLayoutId id="2147486508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79512" y="6197600"/>
            <a:ext cx="76327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fr-FR" altLang="fr-FR" sz="1800" dirty="0">
                <a:solidFill>
                  <a:schemeClr val="tx1"/>
                </a:solidFill>
              </a:rPr>
              <a:t>J. DALMAS (IDE) - CHU de Nice - Service </a:t>
            </a:r>
            <a:r>
              <a:rPr lang="fr-FR" altLang="fr-FR" sz="1800" dirty="0" smtClean="0">
                <a:solidFill>
                  <a:schemeClr val="tx1"/>
                </a:solidFill>
              </a:rPr>
              <a:t>d’Hygiène</a:t>
            </a:r>
            <a:endParaRPr lang="fr-FR" altLang="fr-FR" sz="1800" dirty="0">
              <a:solidFill>
                <a:schemeClr val="tx1"/>
              </a:solidFill>
            </a:endParaRPr>
          </a:p>
        </p:txBody>
      </p:sp>
      <p:sp>
        <p:nvSpPr>
          <p:cNvPr id="7173" name="Espace réservé du numéro de diapositive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CCE4A29-DCA2-4321-B6BD-F51A5942E504}" type="slidenum">
              <a:rPr lang="fr-FR" altLang="fr-FR" smtClean="0"/>
              <a:pPr/>
              <a:t>1</a:t>
            </a:fld>
            <a:endParaRPr lang="fr-FR" altLang="fr-FR" dirty="0" smtClean="0"/>
          </a:p>
        </p:txBody>
      </p:sp>
      <p:sp>
        <p:nvSpPr>
          <p:cNvPr id="11" name="ZoneTexte 10"/>
          <p:cNvSpPr txBox="1"/>
          <p:nvPr/>
        </p:nvSpPr>
        <p:spPr>
          <a:xfrm>
            <a:off x="869972" y="4163519"/>
            <a:ext cx="82660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LES PRECAUTIONS STANDARD</a:t>
            </a:r>
          </a:p>
          <a:p>
            <a:r>
              <a:rPr lang="fr-FR" sz="2400" b="1" dirty="0" smtClean="0">
                <a:latin typeface="Comic Sans MS" panose="030F0702030302020204" pitchFamily="66" charset="0"/>
              </a:rPr>
              <a:t>1</a:t>
            </a:r>
            <a:r>
              <a:rPr lang="fr-FR" sz="2400" b="1" baseline="30000" dirty="0" smtClean="0">
                <a:latin typeface="Comic Sans MS" panose="030F0702030302020204" pitchFamily="66" charset="0"/>
              </a:rPr>
              <a:t>ère</a:t>
            </a:r>
            <a:r>
              <a:rPr lang="fr-FR" sz="2400" b="1" dirty="0" smtClean="0">
                <a:latin typeface="Comic Sans MS" panose="030F0702030302020204" pitchFamily="66" charset="0"/>
              </a:rPr>
              <a:t> session </a:t>
            </a:r>
            <a:r>
              <a:rPr lang="fr-FR" sz="2400" dirty="0" smtClean="0">
                <a:latin typeface="Comic Sans MS" panose="030F0702030302020204" pitchFamily="66" charset="0"/>
              </a:rPr>
              <a:t>: </a:t>
            </a:r>
          </a:p>
          <a:p>
            <a:r>
              <a:rPr lang="fr-FR" sz="2400" dirty="0">
                <a:latin typeface="Comic Sans MS" panose="030F0702030302020204" pitchFamily="66" charset="0"/>
              </a:rPr>
              <a:t> </a:t>
            </a:r>
            <a:r>
              <a:rPr lang="fr-FR" sz="2400" dirty="0" smtClean="0">
                <a:latin typeface="Comic Sans MS" panose="030F0702030302020204" pitchFamily="66" charset="0"/>
              </a:rPr>
              <a:t> - évolution du concept des Précautions Standard</a:t>
            </a:r>
          </a:p>
          <a:p>
            <a:r>
              <a:rPr lang="fr-FR" sz="2400" dirty="0">
                <a:latin typeface="Comic Sans MS" panose="030F0702030302020204" pitchFamily="66" charset="0"/>
              </a:rPr>
              <a:t> </a:t>
            </a:r>
            <a:r>
              <a:rPr lang="fr-FR" sz="2400" dirty="0" smtClean="0">
                <a:latin typeface="Comic Sans MS" panose="030F0702030302020204" pitchFamily="66" charset="0"/>
              </a:rPr>
              <a:t> - champ d’application et stratégie de mise en œuvre</a:t>
            </a:r>
            <a:endParaRPr lang="fr-FR" sz="2400" dirty="0">
              <a:latin typeface="Comic Sans MS" panose="030F0702030302020204" pitchFamily="66" charset="0"/>
            </a:endParaRPr>
          </a:p>
        </p:txBody>
      </p:sp>
      <p:pic>
        <p:nvPicPr>
          <p:cNvPr id="2" name="media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8424" y="5795288"/>
            <a:ext cx="609600" cy="609600"/>
          </a:xfrm>
          <a:prstGeom prst="rect">
            <a:avLst/>
          </a:prstGeom>
        </p:spPr>
      </p:pic>
      <p:sp>
        <p:nvSpPr>
          <p:cNvPr id="8" name="Titre 7"/>
          <p:cNvSpPr>
            <a:spLocks noGrp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FR" altLang="fr-FR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FORMATION en vue du stage infirmier</a:t>
            </a:r>
            <a:br>
              <a:rPr lang="fr-FR" altLang="fr-FR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fr-FR" altLang="fr-FR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979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ctrTitle"/>
          </p:nvPr>
        </p:nvSpPr>
        <p:spPr>
          <a:xfrm>
            <a:off x="2133600" y="1371600"/>
            <a:ext cx="7010400" cy="17526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FR" altLang="fr-F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LES</a:t>
            </a:r>
            <a:r>
              <a:rPr lang="fr-FR" altLang="fr-F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fr-FR" altLang="fr-F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PRÉCAUTIONS</a:t>
            </a:r>
            <a:r>
              <a:rPr lang="fr-FR" altLang="fr-FR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fr-FR" altLang="fr-FR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STANDARD</a:t>
            </a:r>
            <a:r>
              <a:rPr lang="fr-FR" altLang="fr-F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fr-FR" altLang="fr-F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fr-FR" altLang="fr-FR" sz="40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Actualisation 2017</a:t>
            </a:r>
            <a:endParaRPr lang="fr-FR" altLang="fr-FR" sz="4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0" y="4446588"/>
            <a:ext cx="165735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500438"/>
            <a:ext cx="1984375" cy="279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Espace réservé du numéro de diapositive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927AD19-A2B1-40E2-B60E-6EB80C4E765B}" type="slidenum">
              <a:rPr lang="fr-FR" altLang="fr-FR" smtClean="0"/>
              <a:pPr/>
              <a:t>2</a:t>
            </a:fld>
            <a:endParaRPr lang="fr-FR" altLang="fr-FR" dirty="0" smtClean="0"/>
          </a:p>
        </p:txBody>
      </p:sp>
      <p:pic>
        <p:nvPicPr>
          <p:cNvPr id="2" name="media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72400" y="536201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19278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fr-FR" altLang="fr-FR" sz="1800" b="1" dirty="0" smtClean="0">
                <a:solidFill>
                  <a:schemeClr val="tx1"/>
                </a:solidFill>
              </a:rPr>
              <a:t>1970-75</a:t>
            </a:r>
            <a:r>
              <a:rPr lang="fr-FR" altLang="fr-FR" sz="1800" dirty="0" smtClean="0">
                <a:solidFill>
                  <a:schemeClr val="tx1"/>
                </a:solidFill>
              </a:rPr>
              <a:t> </a:t>
            </a:r>
            <a:r>
              <a:rPr lang="fr-FR" altLang="fr-FR" sz="1800" b="1" dirty="0" smtClean="0">
                <a:solidFill>
                  <a:schemeClr val="tx1"/>
                </a:solidFill>
              </a:rPr>
              <a:t>CDC*/USA</a:t>
            </a:r>
            <a:r>
              <a:rPr lang="fr-FR" altLang="fr-FR" sz="1800" dirty="0" smtClean="0">
                <a:solidFill>
                  <a:schemeClr val="tx1"/>
                </a:solidFill>
              </a:rPr>
              <a:t> : </a:t>
            </a:r>
            <a:r>
              <a:rPr lang="fr-FR" altLang="fr-FR" sz="1800" b="1" dirty="0" smtClean="0">
                <a:solidFill>
                  <a:schemeClr val="tx1"/>
                </a:solidFill>
              </a:rPr>
              <a:t>7 catégories d’isolements </a:t>
            </a:r>
            <a:r>
              <a:rPr lang="fr-FR" altLang="fr-FR" sz="1800" dirty="0" smtClean="0">
                <a:solidFill>
                  <a:schemeClr val="tx1"/>
                </a:solidFill>
              </a:rPr>
              <a:t>par maladie ou appareil </a:t>
            </a:r>
          </a:p>
          <a:p>
            <a:pPr marL="0" indent="0" algn="just">
              <a:buFont typeface="Wingdings" panose="05000000000000000000" pitchFamily="2" charset="2"/>
              <a:buNone/>
            </a:pPr>
            <a:r>
              <a:rPr lang="fr-FR" altLang="fr-FR" sz="1800" dirty="0" smtClean="0">
                <a:solidFill>
                  <a:schemeClr val="tx1"/>
                </a:solidFill>
              </a:rPr>
              <a:t> ex : strict, cutané, digestif, respiratoire, sanguin, protecteur…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fr-FR" altLang="fr-FR" sz="1800" b="1" dirty="0" smtClean="0">
                <a:solidFill>
                  <a:schemeClr val="tx1"/>
                </a:solidFill>
              </a:rPr>
              <a:t>1983  : </a:t>
            </a:r>
            <a:r>
              <a:rPr lang="fr-FR" altLang="fr-FR" sz="1800" dirty="0" smtClean="0">
                <a:solidFill>
                  <a:schemeClr val="tx1"/>
                </a:solidFill>
              </a:rPr>
              <a:t>+ précautions lors de contact avec du</a:t>
            </a:r>
            <a:r>
              <a:rPr lang="fr-FR" altLang="fr-FR" sz="1800" b="1" dirty="0" smtClean="0">
                <a:solidFill>
                  <a:schemeClr val="tx1"/>
                </a:solidFill>
              </a:rPr>
              <a:t> sang </a:t>
            </a:r>
            <a:r>
              <a:rPr lang="fr-FR" altLang="fr-FR" sz="1800" dirty="0" smtClean="0">
                <a:solidFill>
                  <a:schemeClr val="tx1"/>
                </a:solidFill>
              </a:rPr>
              <a:t>ou des</a:t>
            </a:r>
            <a:r>
              <a:rPr lang="fr-FR" altLang="fr-FR" sz="1800" b="1" dirty="0" smtClean="0">
                <a:solidFill>
                  <a:schemeClr val="tx1"/>
                </a:solidFill>
              </a:rPr>
              <a:t> liquides biologiques infectés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fr-FR" altLang="fr-FR" sz="1800" b="1" dirty="0" smtClean="0">
                <a:solidFill>
                  <a:schemeClr val="tx1"/>
                </a:solidFill>
              </a:rPr>
              <a:t>1985 : Universal </a:t>
            </a:r>
            <a:r>
              <a:rPr lang="fr-FR" altLang="fr-FR" sz="1800" b="1" dirty="0" err="1" smtClean="0">
                <a:solidFill>
                  <a:schemeClr val="tx1"/>
                </a:solidFill>
              </a:rPr>
              <a:t>precautions</a:t>
            </a:r>
            <a:r>
              <a:rPr lang="fr-FR" altLang="fr-FR" sz="1800" b="1" dirty="0" smtClean="0">
                <a:solidFill>
                  <a:schemeClr val="tx1"/>
                </a:solidFill>
              </a:rPr>
              <a:t> </a:t>
            </a:r>
            <a:r>
              <a:rPr lang="fr-FR" altLang="fr-FR" sz="1800" dirty="0" smtClean="0">
                <a:solidFill>
                  <a:schemeClr val="tx1"/>
                </a:solidFill>
              </a:rPr>
              <a:t>(suite à la transmission du VIH de patients au personnel) </a:t>
            </a:r>
          </a:p>
          <a:p>
            <a:pPr marL="0" indent="0" algn="just">
              <a:buNone/>
            </a:pPr>
            <a:r>
              <a:rPr lang="fr-FR" altLang="fr-FR" sz="1800" b="1" dirty="0" smtClean="0">
                <a:solidFill>
                  <a:schemeClr val="accent1"/>
                </a:solidFill>
              </a:rPr>
              <a:t>     Tout </a:t>
            </a:r>
            <a:r>
              <a:rPr lang="fr-FR" altLang="fr-FR" sz="1800" b="1" dirty="0">
                <a:solidFill>
                  <a:schemeClr val="accent1"/>
                </a:solidFill>
              </a:rPr>
              <a:t>patient est considéré comme potentiellement infecté</a:t>
            </a:r>
            <a:endParaRPr lang="fr-FR" altLang="fr-FR" sz="1800" dirty="0" smtClean="0">
              <a:solidFill>
                <a:schemeClr val="tx1"/>
              </a:solidFill>
            </a:endParaRPr>
          </a:p>
          <a:p>
            <a:pPr marL="0" indent="0" algn="just">
              <a:buFont typeface="Wingdings" panose="05000000000000000000" pitchFamily="2" charset="2"/>
              <a:buNone/>
            </a:pPr>
            <a:r>
              <a:rPr lang="fr-FR" altLang="fr-FR" sz="1800" dirty="0" smtClean="0">
                <a:solidFill>
                  <a:schemeClr val="tx1"/>
                </a:solidFill>
              </a:rPr>
              <a:t>       </a:t>
            </a:r>
            <a:r>
              <a:rPr lang="fr-FR" altLang="fr-FR" sz="1800" dirty="0">
                <a:solidFill>
                  <a:schemeClr val="tx1"/>
                </a:solidFill>
              </a:rPr>
              <a:t> </a:t>
            </a:r>
            <a:r>
              <a:rPr lang="fr-FR" altLang="fr-FR" sz="1800" dirty="0" smtClean="0">
                <a:solidFill>
                  <a:schemeClr val="tx1"/>
                </a:solidFill>
              </a:rPr>
              <a:t>      protection du personnel &gt; protection du patient</a:t>
            </a:r>
            <a:endParaRPr lang="fr-FR" altLang="fr-FR" sz="1800" b="1" dirty="0" smtClean="0">
              <a:solidFill>
                <a:schemeClr val="accent1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fr-FR" altLang="fr-FR" sz="1800" b="1" dirty="0" smtClean="0">
                <a:solidFill>
                  <a:schemeClr val="tx1"/>
                </a:solidFill>
              </a:rPr>
              <a:t>1987 : Body </a:t>
            </a:r>
            <a:r>
              <a:rPr lang="fr-FR" altLang="fr-FR" sz="1800" b="1" dirty="0" err="1" smtClean="0">
                <a:solidFill>
                  <a:schemeClr val="tx1"/>
                </a:solidFill>
              </a:rPr>
              <a:t>Fluid</a:t>
            </a:r>
            <a:r>
              <a:rPr lang="fr-FR" altLang="fr-FR" sz="1800" b="1" dirty="0" smtClean="0">
                <a:solidFill>
                  <a:schemeClr val="tx1"/>
                </a:solidFill>
              </a:rPr>
              <a:t> </a:t>
            </a:r>
            <a:r>
              <a:rPr lang="fr-FR" altLang="fr-FR" sz="1800" b="1" dirty="0" err="1" smtClean="0">
                <a:solidFill>
                  <a:schemeClr val="tx1"/>
                </a:solidFill>
              </a:rPr>
              <a:t>precautions</a:t>
            </a:r>
            <a:r>
              <a:rPr lang="fr-FR" altLang="fr-FR" sz="1800" b="1" dirty="0" smtClean="0">
                <a:solidFill>
                  <a:schemeClr val="tx1"/>
                </a:solidFill>
              </a:rPr>
              <a:t> : </a:t>
            </a:r>
            <a:r>
              <a:rPr lang="fr-FR" altLang="fr-FR" sz="1800" dirty="0" smtClean="0">
                <a:solidFill>
                  <a:schemeClr val="tx1"/>
                </a:solidFill>
              </a:rPr>
              <a:t>+ </a:t>
            </a:r>
            <a:r>
              <a:rPr lang="fr-FR" altLang="fr-FR" sz="1800" b="1" dirty="0" smtClean="0">
                <a:solidFill>
                  <a:schemeClr val="tx1"/>
                </a:solidFill>
              </a:rPr>
              <a:t>liquides biologiques </a:t>
            </a:r>
            <a:r>
              <a:rPr lang="fr-FR" altLang="fr-FR" sz="1800" dirty="0" smtClean="0">
                <a:solidFill>
                  <a:schemeClr val="tx1"/>
                </a:solidFill>
              </a:rPr>
              <a:t>(infectés ou non) + contact </a:t>
            </a:r>
            <a:r>
              <a:rPr lang="fr-FR" altLang="fr-FR" sz="1800" b="1" dirty="0" smtClean="0">
                <a:solidFill>
                  <a:schemeClr val="tx1"/>
                </a:solidFill>
              </a:rPr>
              <a:t>peau lésée </a:t>
            </a:r>
            <a:r>
              <a:rPr lang="fr-FR" altLang="fr-FR" sz="1800" dirty="0" smtClean="0">
                <a:solidFill>
                  <a:schemeClr val="tx1"/>
                </a:solidFill>
              </a:rPr>
              <a:t>+ </a:t>
            </a:r>
            <a:r>
              <a:rPr lang="fr-FR" altLang="fr-FR" sz="1800" b="1" dirty="0" smtClean="0">
                <a:solidFill>
                  <a:schemeClr val="tx1"/>
                </a:solidFill>
              </a:rPr>
              <a:t>muqueuses        </a:t>
            </a:r>
          </a:p>
          <a:p>
            <a:pPr marL="0" indent="0" algn="just">
              <a:buFont typeface="Wingdings" panose="05000000000000000000" pitchFamily="2" charset="2"/>
              <a:buNone/>
            </a:pPr>
            <a:r>
              <a:rPr lang="fr-FR" altLang="fr-FR" sz="1800" dirty="0" smtClean="0">
                <a:solidFill>
                  <a:schemeClr val="tx1"/>
                </a:solidFill>
              </a:rPr>
              <a:t>(port de gants)</a:t>
            </a:r>
          </a:p>
          <a:p>
            <a:pPr marL="0" indent="0" algn="just">
              <a:buFont typeface="Wingdings" panose="05000000000000000000" pitchFamily="2" charset="2"/>
              <a:buNone/>
            </a:pPr>
            <a:endParaRPr lang="fr-FR" altLang="fr-FR" sz="1800" dirty="0" smtClean="0">
              <a:solidFill>
                <a:schemeClr val="tx1"/>
              </a:solidFill>
            </a:endParaRPr>
          </a:p>
          <a:p>
            <a:pPr marL="0" indent="0" algn="just">
              <a:buFont typeface="Wingdings" panose="05000000000000000000" pitchFamily="2" charset="2"/>
              <a:buNone/>
            </a:pPr>
            <a:r>
              <a:rPr lang="fr-FR" altLang="fr-FR" sz="1800" dirty="0" smtClean="0">
                <a:solidFill>
                  <a:schemeClr val="tx1"/>
                </a:solidFill>
              </a:rPr>
              <a:t>*CDC : Centre for </a:t>
            </a:r>
            <a:r>
              <a:rPr lang="fr-FR" altLang="fr-FR" sz="1800" dirty="0" err="1" smtClean="0">
                <a:solidFill>
                  <a:schemeClr val="tx1"/>
                </a:solidFill>
              </a:rPr>
              <a:t>Disease</a:t>
            </a:r>
            <a:r>
              <a:rPr lang="fr-FR" altLang="fr-FR" sz="1800" dirty="0" smtClean="0">
                <a:solidFill>
                  <a:schemeClr val="tx1"/>
                </a:solidFill>
              </a:rPr>
              <a:t> Control &amp; </a:t>
            </a:r>
            <a:r>
              <a:rPr lang="fr-FR" altLang="fr-FR" sz="1800" dirty="0" err="1" smtClean="0">
                <a:solidFill>
                  <a:schemeClr val="tx1"/>
                </a:solidFill>
              </a:rPr>
              <a:t>Prevention</a:t>
            </a:r>
            <a:endParaRPr lang="fr-FR" altLang="fr-FR" sz="1800" dirty="0" smtClean="0">
              <a:solidFill>
                <a:schemeClr val="tx1"/>
              </a:solidFill>
            </a:endParaRPr>
          </a:p>
          <a:p>
            <a:pPr marL="0" indent="0" algn="just">
              <a:buFont typeface="Wingdings" panose="05000000000000000000" pitchFamily="2" charset="2"/>
              <a:buNone/>
            </a:pPr>
            <a:endParaRPr lang="fr-FR" altLang="fr-FR" sz="1800" dirty="0" smtClean="0">
              <a:solidFill>
                <a:schemeClr val="tx1"/>
              </a:solidFill>
            </a:endParaRPr>
          </a:p>
          <a:p>
            <a:pPr marL="0" indent="0" algn="just">
              <a:buFont typeface="Wingdings" panose="05000000000000000000" pitchFamily="2" charset="2"/>
              <a:buNone/>
            </a:pPr>
            <a:endParaRPr lang="fr-FR" altLang="fr-FR" sz="1800" dirty="0" smtClean="0">
              <a:solidFill>
                <a:schemeClr val="tx1"/>
              </a:solidFill>
            </a:endParaRPr>
          </a:p>
        </p:txBody>
      </p:sp>
      <p:sp>
        <p:nvSpPr>
          <p:cNvPr id="9219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931682E-EC66-46C5-B7D1-110FE764E78B}" type="slidenum">
              <a:rPr lang="fr-FR" altLang="fr-FR" smtClean="0"/>
              <a:pPr/>
              <a:t>3</a:t>
            </a:fld>
            <a:endParaRPr lang="fr-FR" altLang="fr-FR" dirty="0" smtClean="0"/>
          </a:p>
        </p:txBody>
      </p:sp>
      <p:sp>
        <p:nvSpPr>
          <p:cNvPr id="922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PRÉCAUTIONS STANDARD </a:t>
            </a:r>
            <a:r>
              <a:rPr lang="fr-FR" altLang="fr-FR" sz="3200" b="1" dirty="0" smtClean="0">
                <a:solidFill>
                  <a:srgbClr val="C00000"/>
                </a:solidFill>
              </a:rPr>
              <a:t> </a:t>
            </a:r>
            <a:r>
              <a:rPr lang="fr-FR" altLang="fr-FR" sz="2800" b="1" dirty="0" smtClean="0">
                <a:solidFill>
                  <a:schemeClr val="accent1"/>
                </a:solidFill>
              </a:rPr>
              <a:t>Evolution du concept (1) </a:t>
            </a:r>
            <a:endParaRPr lang="fr-FR" altLang="fr-FR" sz="2800" dirty="0" smtClean="0"/>
          </a:p>
        </p:txBody>
      </p:sp>
      <p:pic>
        <p:nvPicPr>
          <p:cNvPr id="2" name="media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72400" y="55172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682684"/>
      </p:ext>
    </p:extLst>
  </p:cSld>
  <p:clrMapOvr>
    <a:masterClrMapping/>
  </p:clrMapOvr>
  <p:transition spd="slow" advTm="80206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 typeface="Wingdings" panose="05000000000000000000" pitchFamily="2" charset="2"/>
              <a:buNone/>
            </a:pPr>
            <a:endParaRPr lang="fr-FR" altLang="fr-FR" sz="1800" dirty="0" smtClean="0">
              <a:solidFill>
                <a:schemeClr val="tx1"/>
              </a:solidFill>
            </a:endParaRPr>
          </a:p>
          <a:p>
            <a:pPr marL="0" indent="0" algn="just">
              <a:buFont typeface="Wingdings" panose="05000000000000000000" pitchFamily="2" charset="2"/>
              <a:buNone/>
            </a:pPr>
            <a:endParaRPr lang="fr-FR" altLang="fr-FR" sz="1800" dirty="0" smtClean="0">
              <a:solidFill>
                <a:schemeClr val="tx1"/>
              </a:solidFill>
            </a:endParaRPr>
          </a:p>
        </p:txBody>
      </p:sp>
      <p:sp>
        <p:nvSpPr>
          <p:cNvPr id="9219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931682E-EC66-46C5-B7D1-110FE764E78B}" type="slidenum">
              <a:rPr lang="fr-FR" altLang="fr-FR" smtClean="0"/>
              <a:pPr/>
              <a:t>4</a:t>
            </a:fld>
            <a:endParaRPr lang="fr-FR" altLang="fr-FR" dirty="0" smtClean="0"/>
          </a:p>
        </p:txBody>
      </p:sp>
      <p:sp>
        <p:nvSpPr>
          <p:cNvPr id="922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PRÉCAUTIONS STANDARD </a:t>
            </a:r>
            <a:r>
              <a:rPr lang="fr-FR" altLang="fr-FR" sz="3200" b="1" dirty="0" smtClean="0">
                <a:solidFill>
                  <a:srgbClr val="C00000"/>
                </a:solidFill>
              </a:rPr>
              <a:t> </a:t>
            </a:r>
            <a:r>
              <a:rPr lang="fr-FR" altLang="fr-FR" sz="2800" b="1" dirty="0" smtClean="0">
                <a:solidFill>
                  <a:schemeClr val="accent1"/>
                </a:solidFill>
              </a:rPr>
              <a:t>Evolution du concept (2) </a:t>
            </a:r>
            <a:endParaRPr lang="fr-FR" altLang="fr-FR" sz="2800" dirty="0" smtClean="0"/>
          </a:p>
        </p:txBody>
      </p:sp>
      <p:sp>
        <p:nvSpPr>
          <p:cNvPr id="8" name="Espace réservé du contenu 2"/>
          <p:cNvSpPr txBox="1">
            <a:spLocks/>
          </p:cNvSpPr>
          <p:nvPr/>
        </p:nvSpPr>
        <p:spPr bwMode="auto">
          <a:xfrm>
            <a:off x="1612900" y="1817688"/>
            <a:ext cx="7010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defTabSz="914400">
              <a:buFont typeface="Wingdings" panose="05000000000000000000" pitchFamily="2" charset="2"/>
              <a:buNone/>
            </a:pPr>
            <a:r>
              <a:rPr lang="fr-FR" sz="2500" kern="0" dirty="0" smtClean="0">
                <a:latin typeface="Comic Sans MS" panose="030F0702030302020204" pitchFamily="66" charset="0"/>
              </a:rPr>
              <a:t>Quelques lacunes :</a:t>
            </a:r>
          </a:p>
          <a:p>
            <a:pPr defTabSz="914400">
              <a:buFont typeface="Wingdings" panose="05000000000000000000" pitchFamily="2" charset="2"/>
              <a:buChar char="Ø"/>
            </a:pPr>
            <a:r>
              <a:rPr lang="fr-FR" sz="2500" kern="0" dirty="0">
                <a:latin typeface="Comic Sans MS" panose="030F0702030302020204" pitchFamily="66" charset="0"/>
              </a:rPr>
              <a:t>transmission « Gouttelettes » négligée</a:t>
            </a:r>
          </a:p>
          <a:p>
            <a:pPr marL="0" indent="0" defTabSz="914400">
              <a:buFont typeface="Wingdings" panose="05000000000000000000" pitchFamily="2" charset="2"/>
              <a:buNone/>
            </a:pPr>
            <a:endParaRPr lang="fr-FR" sz="2500" kern="0" dirty="0" smtClean="0">
              <a:latin typeface="Comic Sans MS" panose="030F0702030302020204" pitchFamily="66" charset="0"/>
            </a:endParaRPr>
          </a:p>
          <a:p>
            <a:pPr defTabSz="914400">
              <a:buFont typeface="Wingdings" panose="05000000000000000000" pitchFamily="2" charset="2"/>
              <a:buChar char="Ø"/>
            </a:pPr>
            <a:r>
              <a:rPr lang="fr-FR" sz="2500" kern="0" dirty="0" smtClean="0">
                <a:latin typeface="Comic Sans MS" panose="030F0702030302020204" pitchFamily="66" charset="0"/>
              </a:rPr>
              <a:t>mésusage du port de gants </a:t>
            </a:r>
          </a:p>
          <a:p>
            <a:pPr marL="0" indent="0" defTabSz="914400">
              <a:buFont typeface="Wingdings" panose="05000000000000000000" pitchFamily="2" charset="2"/>
              <a:buNone/>
            </a:pPr>
            <a:r>
              <a:rPr lang="fr-FR" sz="2500" kern="0" dirty="0" smtClean="0">
                <a:latin typeface="Comic Sans MS" panose="030F0702030302020204" pitchFamily="66" charset="0"/>
              </a:rPr>
              <a:t>  fausse sécurité = épidémies</a:t>
            </a:r>
          </a:p>
          <a:p>
            <a:pPr marL="0" indent="0" defTabSz="914400">
              <a:buNone/>
            </a:pPr>
            <a:endParaRPr lang="fr-FR" sz="2500" kern="0" dirty="0" smtClean="0">
              <a:latin typeface="Comic Sans MS" panose="030F0702030302020204" pitchFamily="66" charset="0"/>
            </a:endParaRPr>
          </a:p>
          <a:p>
            <a:pPr defTabSz="914400">
              <a:buFont typeface="Wingdings" panose="05000000000000000000" pitchFamily="2" charset="2"/>
              <a:buChar char="Ø"/>
            </a:pPr>
            <a:r>
              <a:rPr lang="fr-FR" sz="2500" kern="0" dirty="0" smtClean="0">
                <a:latin typeface="Comic Sans MS" panose="030F0702030302020204" pitchFamily="66" charset="0"/>
              </a:rPr>
              <a:t>recommandations </a:t>
            </a:r>
            <a:r>
              <a:rPr lang="fr-FR" sz="2500" kern="0" dirty="0">
                <a:latin typeface="Comic Sans MS" panose="030F0702030302020204" pitchFamily="66" charset="0"/>
              </a:rPr>
              <a:t>trop </a:t>
            </a:r>
            <a:r>
              <a:rPr lang="fr-FR" sz="2500" kern="0" dirty="0" smtClean="0">
                <a:latin typeface="Comic Sans MS" panose="030F0702030302020204" pitchFamily="66" charset="0"/>
              </a:rPr>
              <a:t>complexes, mal appliquées</a:t>
            </a:r>
            <a:endParaRPr lang="fr-FR" sz="2500" kern="0" dirty="0">
              <a:latin typeface="Comic Sans MS" panose="030F0702030302020204" pitchFamily="66" charset="0"/>
            </a:endParaRPr>
          </a:p>
          <a:p>
            <a:pPr marL="0" indent="0" defTabSz="914400">
              <a:buFont typeface="Wingdings" panose="05000000000000000000" pitchFamily="2" charset="2"/>
              <a:buNone/>
            </a:pPr>
            <a:r>
              <a:rPr lang="fr-FR" kern="0" dirty="0" smtClean="0">
                <a:latin typeface="Comic Sans MS" panose="030F0702030302020204" pitchFamily="66" charset="0"/>
              </a:rPr>
              <a:t>   </a:t>
            </a:r>
            <a:endParaRPr lang="fr-FR" kern="0" dirty="0">
              <a:latin typeface="Comic Sans MS" panose="030F0702030302020204" pitchFamily="66" charset="0"/>
            </a:endParaRPr>
          </a:p>
        </p:txBody>
      </p:sp>
      <p:pic>
        <p:nvPicPr>
          <p:cNvPr id="2" name="media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98106" y="5445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481748"/>
      </p:ext>
    </p:extLst>
  </p:cSld>
  <p:clrMapOvr>
    <a:masterClrMapping/>
  </p:clrMapOvr>
  <p:transition spd="slow" advTm="5254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4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PRÉCAUTIONS STANDARD </a:t>
            </a:r>
            <a:r>
              <a:rPr lang="fr-FR" altLang="fr-FR" sz="2800" b="1" dirty="0" smtClean="0">
                <a:solidFill>
                  <a:schemeClr val="accent1"/>
                </a:solidFill>
              </a:rPr>
              <a:t>Evolution du concept (3) </a:t>
            </a:r>
            <a:endParaRPr lang="fr-FR" altLang="fr-FR" sz="2800" b="1" dirty="0" smtClean="0"/>
          </a:p>
        </p:txBody>
      </p:sp>
      <p:sp>
        <p:nvSpPr>
          <p:cNvPr id="10243" name="Espace réservé du contenu 2"/>
          <p:cNvSpPr>
            <a:spLocks noGrp="1"/>
          </p:cNvSpPr>
          <p:nvPr>
            <p:ph idx="1"/>
          </p:nvPr>
        </p:nvSpPr>
        <p:spPr>
          <a:xfrm>
            <a:off x="1042988" y="1905000"/>
            <a:ext cx="7993062" cy="4114800"/>
          </a:xfrm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1996/CDC</a:t>
            </a:r>
            <a:r>
              <a:rPr lang="fr-FR" altLang="fr-FR" sz="2400" b="1" dirty="0" smtClean="0">
                <a:solidFill>
                  <a:schemeClr val="tx1"/>
                </a:solidFill>
              </a:rPr>
              <a:t>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: 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nouvelles recommandations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altLang="fr-FR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 catégories de précautions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altLang="fr-FR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2 niveaux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fr-FR" altLang="fr-FR" sz="2400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fr-FR" altLang="fr-FR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1) Précautions Standard</a:t>
            </a:r>
          </a:p>
          <a:p>
            <a:pPr marL="0" indent="0">
              <a:buNone/>
            </a:pPr>
            <a:endParaRPr lang="fr-FR" altLang="fr-FR" sz="2400" b="1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2) Précautions 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lors de transmissions par </a:t>
            </a:r>
            <a:r>
              <a:rPr lang="fr-FR" altLang="fr-FR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contact</a:t>
            </a:r>
          </a:p>
          <a:p>
            <a:pPr marL="0" indent="0">
              <a:buNone/>
            </a:pP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Précautions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lors de transmission par </a:t>
            </a:r>
            <a:r>
              <a:rPr lang="fr-FR" altLang="fr-FR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gouttelettes</a:t>
            </a:r>
            <a:endParaRPr lang="fr-FR" altLang="fr-FR" sz="2400" b="1" u="sng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Précautions 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lors de transmission </a:t>
            </a:r>
            <a:r>
              <a:rPr lang="fr-FR" altLang="fr-FR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aéroportée 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fr-FR" altLang="fr-FR" sz="2400" b="1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</a:t>
            </a: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0CF3584-9D57-475D-AC19-5B9E9DACAD64}" type="slidenum">
              <a:rPr lang="fr-FR" altLang="fr-FR" smtClean="0"/>
              <a:pPr/>
              <a:t>5</a:t>
            </a:fld>
            <a:endParaRPr lang="fr-FR" altLang="fr-FR" dirty="0" smtClean="0"/>
          </a:p>
        </p:txBody>
      </p:sp>
      <p:pic>
        <p:nvPicPr>
          <p:cNvPr id="2" name="media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44408" y="57332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277499"/>
      </p:ext>
    </p:extLst>
  </p:cSld>
  <p:clrMapOvr>
    <a:masterClrMapping/>
  </p:clrMapOvr>
  <p:transition spd="slow" advTm="66296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1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PRÉCAUTIONS STANDARD </a:t>
            </a:r>
            <a:r>
              <a:rPr lang="fr-FR" altLang="fr-FR" sz="2800" b="1" dirty="0" smtClean="0">
                <a:solidFill>
                  <a:srgbClr val="C00000"/>
                </a:solidFill>
              </a:rPr>
              <a:t>E</a:t>
            </a:r>
            <a:r>
              <a:rPr lang="fr-FR" altLang="fr-FR" sz="2800" b="1" dirty="0" smtClean="0">
                <a:solidFill>
                  <a:schemeClr val="accent1"/>
                </a:solidFill>
              </a:rPr>
              <a:t>volution du concept (4) </a:t>
            </a:r>
            <a:endParaRPr lang="fr-FR" altLang="fr-FR" sz="2800" b="1" dirty="0" smtClean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08100" y="1812426"/>
            <a:ext cx="7010400" cy="4114800"/>
          </a:xfrm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En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France : 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DGS/DH-N° 98/249 du 20 avril 1998</a:t>
            </a:r>
          </a:p>
          <a:p>
            <a:pPr marL="0" indent="0" algn="just">
              <a:buFont typeface="Wingdings" panose="05000000000000000000" pitchFamily="2" charset="2"/>
              <a:buNone/>
              <a:defRPr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                              </a:t>
            </a:r>
            <a:r>
              <a:rPr lang="fr-FR" altLang="fr-FR" sz="3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                                                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« Prévention de la transmission des agents infectieux véhiculés par le </a:t>
            </a:r>
            <a:r>
              <a:rPr lang="fr-FR" altLang="fr-FR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sang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ou les </a:t>
            </a:r>
            <a:r>
              <a:rPr lang="fr-FR" altLang="fr-FR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liquides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altLang="fr-FR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biologiques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lors des soins dans les établissements de santé »</a:t>
            </a:r>
          </a:p>
          <a:p>
            <a:pPr marL="0" indent="0" algn="ctr">
              <a:buFont typeface="Wingdings" panose="05000000000000000000" pitchFamily="2" charset="2"/>
              <a:buNone/>
              <a:defRPr/>
            </a:pPr>
            <a:endParaRPr lang="fr-FR" altLang="fr-FR" sz="2800" b="1" dirty="0" smtClean="0">
              <a:latin typeface="Comic Sans MS" panose="030F0702030302020204" pitchFamily="66" charset="0"/>
            </a:endParaRPr>
          </a:p>
          <a:p>
            <a:pPr>
              <a:defRPr/>
            </a:pPr>
            <a:endParaRPr lang="fr-FR" dirty="0"/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D082435-3392-443B-8A3D-CB98FFC536AF}" type="slidenum">
              <a:rPr lang="fr-FR" altLang="fr-FR" smtClean="0"/>
              <a:pPr/>
              <a:t>6</a:t>
            </a:fld>
            <a:endParaRPr lang="fr-FR" altLang="fr-FR" dirty="0" smtClean="0"/>
          </a:p>
        </p:txBody>
      </p:sp>
      <p:pic>
        <p:nvPicPr>
          <p:cNvPr id="2" name="media6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00392" y="5373216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0238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10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PRÉCAUTIONS STANDARD </a:t>
            </a:r>
            <a:b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r>
              <a:rPr lang="fr-FR" altLang="fr-FR" sz="2800" b="1" dirty="0" smtClean="0">
                <a:solidFill>
                  <a:schemeClr val="accent1"/>
                </a:solidFill>
              </a:rPr>
              <a:t>Evolution du concept (5)</a:t>
            </a:r>
            <a:endParaRPr lang="fr-FR" altLang="fr-FR" sz="2800" dirty="0" smtClean="0"/>
          </a:p>
        </p:txBody>
      </p:sp>
      <p:sp>
        <p:nvSpPr>
          <p:cNvPr id="12291" name="Espace réservé du contenu 2"/>
          <p:cNvSpPr>
            <a:spLocks noGrp="1"/>
          </p:cNvSpPr>
          <p:nvPr>
            <p:ph idx="1"/>
          </p:nvPr>
        </p:nvSpPr>
        <p:spPr>
          <a:xfrm>
            <a:off x="1050950" y="1706231"/>
            <a:ext cx="7697514" cy="5151769"/>
          </a:xfrm>
        </p:spPr>
        <p:txBody>
          <a:bodyPr/>
          <a:lstStyle/>
          <a:p>
            <a:pPr marL="0" indent="0" algn="just">
              <a:buNone/>
            </a:pPr>
            <a:endParaRPr lang="fr-FR" altLang="fr-FR" sz="2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fr-FR" altLang="fr-FR" sz="2200" b="1" dirty="0" smtClean="0">
                <a:latin typeface="Comic Sans MS" panose="030F0702030302020204" pitchFamily="66" charset="0"/>
              </a:rPr>
              <a:t>Circulaire </a:t>
            </a:r>
            <a:r>
              <a:rPr lang="fr-FR" altLang="fr-FR" sz="2200" b="1" dirty="0">
                <a:latin typeface="Comic Sans MS" panose="030F0702030302020204" pitchFamily="66" charset="0"/>
              </a:rPr>
              <a:t>VIH </a:t>
            </a:r>
            <a:r>
              <a:rPr lang="fr-FR" altLang="fr-FR" sz="2200" b="1" dirty="0" smtClean="0">
                <a:latin typeface="Comic Sans MS" panose="030F0702030302020204" pitchFamily="66" charset="0"/>
              </a:rPr>
              <a:t>2008 : </a:t>
            </a:r>
            <a:r>
              <a:rPr lang="fr-FR" altLang="fr-FR" sz="2200" dirty="0">
                <a:latin typeface="Comic Sans MS" panose="030F0702030302020204" pitchFamily="66" charset="0"/>
              </a:rPr>
              <a:t>lavage des mains remplacé par la Friction </a:t>
            </a:r>
            <a:r>
              <a:rPr lang="fr-FR" altLang="fr-FR" sz="2200" dirty="0" smtClean="0">
                <a:latin typeface="Comic Sans MS" panose="030F0702030302020204" pitchFamily="66" charset="0"/>
              </a:rPr>
              <a:t>Hydro-Alcoolique</a:t>
            </a:r>
          </a:p>
          <a:p>
            <a:pPr marL="0" indent="0" algn="just">
              <a:buNone/>
            </a:pPr>
            <a:endParaRPr lang="fr-FR" altLang="fr-FR" sz="2200" b="1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0" indent="0">
              <a:buFontTx/>
              <a:buNone/>
            </a:pPr>
            <a:r>
              <a:rPr lang="fr-FR" altLang="fr-FR" sz="2200" b="1" dirty="0" smtClean="0">
                <a:latin typeface="Comic Sans MS" panose="030F0702030302020204" pitchFamily="66" charset="0"/>
              </a:rPr>
              <a:t>SF2H : </a:t>
            </a:r>
            <a:r>
              <a:rPr lang="fr-FR" altLang="fr-FR" sz="2200" dirty="0" smtClean="0">
                <a:latin typeface="Comic Sans MS" panose="030F0702030302020204" pitchFamily="66" charset="0"/>
              </a:rPr>
              <a:t>Prévention de la transmission croisée </a:t>
            </a:r>
          </a:p>
          <a:p>
            <a:pPr marL="0" indent="0">
              <a:buFontTx/>
              <a:buNone/>
            </a:pPr>
            <a:r>
              <a:rPr lang="fr-FR" altLang="fr-FR" sz="2200" dirty="0" smtClean="0">
                <a:latin typeface="Comic Sans MS" panose="030F0702030302020204" pitchFamily="66" charset="0"/>
              </a:rPr>
              <a:t>(PS + Précautions Complémentaires Contact 2009), </a:t>
            </a:r>
          </a:p>
          <a:p>
            <a:pPr marL="0" indent="0">
              <a:buNone/>
            </a:pPr>
            <a:r>
              <a:rPr lang="fr-FR" altLang="fr-FR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Surveiller et prévenir (2010</a:t>
            </a:r>
            <a:r>
              <a:rPr lang="fr-FR" altLang="fr-FR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)</a:t>
            </a:r>
            <a:endParaRPr lang="fr-FR" altLang="fr-FR" sz="2200" dirty="0" smtClean="0">
              <a:latin typeface="Comic Sans MS" panose="030F0702030302020204" pitchFamily="66" charset="0"/>
            </a:endParaRPr>
          </a:p>
          <a:p>
            <a:pPr marL="0" indent="0">
              <a:buFontTx/>
              <a:buNone/>
            </a:pPr>
            <a:r>
              <a:rPr lang="fr-FR" altLang="fr-FR" sz="2200" b="1" dirty="0" smtClean="0">
                <a:latin typeface="Comic Sans MS" panose="030F0702030302020204" pitchFamily="66" charset="0"/>
              </a:rPr>
              <a:t>Précautions  « Air et Gouttelettes » </a:t>
            </a:r>
            <a:r>
              <a:rPr lang="fr-FR" altLang="fr-FR" sz="2200" dirty="0" smtClean="0">
                <a:latin typeface="Comic Sans MS" panose="030F0702030302020204" pitchFamily="66" charset="0"/>
              </a:rPr>
              <a:t>(2013) </a:t>
            </a:r>
          </a:p>
          <a:p>
            <a:pPr marL="0" indent="0">
              <a:buFontTx/>
              <a:buNone/>
            </a:pPr>
            <a:r>
              <a:rPr lang="fr-FR" altLang="fr-FR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+ hygiène respiratoire</a:t>
            </a:r>
            <a:r>
              <a:rPr lang="fr-FR" altLang="fr-FR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pPr marL="0" indent="0">
              <a:buFontTx/>
              <a:buNone/>
            </a:pPr>
            <a:endParaRPr lang="fr-FR" altLang="fr-FR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FontTx/>
              <a:buNone/>
            </a:pPr>
            <a:r>
              <a:rPr lang="fr-FR" altLang="fr-FR" sz="22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HCSP :</a:t>
            </a:r>
            <a:r>
              <a:rPr lang="fr-FR" altLang="fr-FR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Recommandations </a:t>
            </a:r>
            <a:r>
              <a:rPr lang="fr-FR" altLang="fr-FR" sz="22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BHRe</a:t>
            </a:r>
            <a:r>
              <a:rPr lang="fr-FR" altLang="fr-FR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(2013)</a:t>
            </a:r>
          </a:p>
          <a:p>
            <a:pPr marL="0" indent="0">
              <a:buFontTx/>
              <a:buNone/>
            </a:pPr>
            <a:r>
              <a:rPr lang="fr-FR" altLang="fr-FR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+ gestion des excréta</a:t>
            </a:r>
          </a:p>
          <a:p>
            <a:pPr marL="0" indent="0">
              <a:buFontTx/>
              <a:buNone/>
            </a:pPr>
            <a:r>
              <a:rPr lang="fr-FR" altLang="fr-FR" sz="2200" dirty="0" smtClean="0">
                <a:latin typeface="Comic Sans MS" panose="030F0702030302020204" pitchFamily="66" charset="0"/>
              </a:rPr>
              <a:t>       </a:t>
            </a:r>
          </a:p>
          <a:p>
            <a:pPr marL="0" indent="0">
              <a:buFontTx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  <a:p>
            <a:pPr marL="0" indent="0">
              <a:buFontTx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  <a:p>
            <a:pPr marL="0" indent="0">
              <a:buFontTx/>
              <a:buNone/>
            </a:pPr>
            <a:endParaRPr lang="fr-FR" altLang="fr-FR" sz="2400" i="1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>
              <a:buFontTx/>
              <a:buNone/>
            </a:pPr>
            <a:r>
              <a:rPr lang="fr-FR" altLang="fr-FR" sz="2400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  </a:t>
            </a:r>
            <a:endParaRPr lang="fr-FR" altLang="fr-FR" sz="2400" i="1" dirty="0" smtClean="0">
              <a:latin typeface="Comic Sans MS" panose="030F0702030302020204" pitchFamily="66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fld id="{020F6024-E0E7-4FF4-8FBA-5ACEFC1BDB8F}" type="slidenum">
              <a:rPr lang="fr-FR" altLang="fr-FR" sz="1400" smtClean="0">
                <a:solidFill>
                  <a:schemeClr val="tx1"/>
                </a:solidFill>
                <a:latin typeface="Times New Roman" panose="02020603050405020304" pitchFamily="18" charset="0"/>
              </a:rPr>
              <a:pPr eaLnBrk="0" hangingPunct="0"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fr-FR" altLang="fr-FR" sz="1400" smtClean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media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6416" y="55172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771680"/>
      </p:ext>
    </p:extLst>
  </p:cSld>
  <p:clrMapOvr>
    <a:masterClrMapping/>
  </p:clrMapOvr>
  <p:transition spd="slow" advTm="79961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8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PRÉCAUTIONS STANDARD </a:t>
            </a:r>
            <a:r>
              <a:rPr lang="fr-FR" altLang="fr-FR" sz="2800" b="1" dirty="0" smtClean="0">
                <a:solidFill>
                  <a:schemeClr val="accent1"/>
                </a:solidFill>
              </a:rPr>
              <a:t>Evolution du concept </a:t>
            </a:r>
            <a:r>
              <a:rPr lang="fr-FR" altLang="fr-FR" sz="2800" b="1" dirty="0" smtClean="0">
                <a:solidFill>
                  <a:srgbClr val="C00000"/>
                </a:solidFill>
              </a:rPr>
              <a:t>(6) </a:t>
            </a:r>
            <a:endParaRPr lang="fr-FR" altLang="fr-FR" sz="2800" b="1" dirty="0" smtClean="0"/>
          </a:p>
        </p:txBody>
      </p:sp>
      <p:sp>
        <p:nvSpPr>
          <p:cNvPr id="13315" name="Espace réservé du contenu 2"/>
          <p:cNvSpPr>
            <a:spLocks noGrp="1"/>
          </p:cNvSpPr>
          <p:nvPr>
            <p:ph idx="1"/>
          </p:nvPr>
        </p:nvSpPr>
        <p:spPr>
          <a:xfrm>
            <a:off x="1331640" y="1717675"/>
            <a:ext cx="7596460" cy="4797153"/>
          </a:xfrm>
        </p:spPr>
        <p:txBody>
          <a:bodyPr/>
          <a:lstStyle/>
          <a:p>
            <a:pPr marL="0" indent="0" algn="just">
              <a:buFont typeface="Wingdings" panose="05000000000000000000" pitchFamily="2" charset="2"/>
              <a:buNone/>
            </a:pPr>
            <a:endParaRPr lang="fr-FR" altLang="fr-FR" sz="2400" b="1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0" indent="0" algn="just">
              <a:buFont typeface="Wingdings" panose="05000000000000000000" pitchFamily="2" charset="2"/>
              <a:buNone/>
            </a:pPr>
            <a:r>
              <a:rPr lang="fr-FR" altLang="fr-FR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Un référentiel unique </a:t>
            </a:r>
            <a:r>
              <a:rPr lang="fr-FR" altLang="fr-FR" sz="2400" dirty="0" smtClean="0">
                <a:latin typeface="Comic Sans MS" panose="030F0702030302020204" pitchFamily="66" charset="0"/>
              </a:rPr>
              <a:t>: 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fr-FR" altLang="fr-FR" sz="2400" b="1" dirty="0" smtClean="0">
                <a:latin typeface="Comic Sans MS" panose="030F0702030302020204" pitchFamily="66" charset="0"/>
              </a:rPr>
              <a:t>Applicable dans les 3 secteurs de soins : </a:t>
            </a:r>
            <a:r>
              <a:rPr lang="fr-FR" altLang="fr-FR" sz="2400" dirty="0" smtClean="0">
                <a:latin typeface="Comic Sans MS" panose="030F0702030302020204" pitchFamily="66" charset="0"/>
              </a:rPr>
              <a:t>(établissements de santé, établissements médico-sociaux et soins de ville)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fr-FR" altLang="fr-FR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Un style direct </a:t>
            </a:r>
            <a:r>
              <a:rPr lang="fr-FR" altLang="fr-FR" sz="2400" dirty="0" smtClean="0">
                <a:latin typeface="Comic Sans MS" panose="030F0702030302020204" pitchFamily="66" charset="0"/>
              </a:rPr>
              <a:t>:  « faire, porter, mettre,        réaliser, pratiquer… »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fr-FR" altLang="fr-FR" sz="24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Une fiche du CRIDDE* </a:t>
            </a:r>
            <a:r>
              <a:rPr lang="fr-FR" altLang="fr-FR" sz="2400" dirty="0" smtClean="0">
                <a:latin typeface="Comic Sans MS" panose="030F0702030302020204" pitchFamily="66" charset="0"/>
              </a:rPr>
              <a:t>(annexe) :                                     notion de développement durable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" panose="05000000000000000000" pitchFamily="2" charset="2"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" panose="05000000000000000000" pitchFamily="2" charset="2"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  <a:p>
            <a:pPr marL="0" indent="0">
              <a:buFont typeface="Wingdings" panose="05000000000000000000" pitchFamily="2" charset="2"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A90567D-E0D8-4B90-A07B-0CA92A0F3661}" type="slidenum">
              <a:rPr lang="fr-FR" altLang="fr-FR" smtClean="0"/>
              <a:pPr/>
              <a:t>8</a:t>
            </a:fld>
            <a:endParaRPr lang="fr-FR" altLang="fr-FR" dirty="0" smtClean="0"/>
          </a:p>
        </p:txBody>
      </p:sp>
      <p:sp>
        <p:nvSpPr>
          <p:cNvPr id="2" name="ZoneTexte 1"/>
          <p:cNvSpPr txBox="1"/>
          <p:nvPr/>
        </p:nvSpPr>
        <p:spPr>
          <a:xfrm>
            <a:off x="611560" y="6514828"/>
            <a:ext cx="6218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*</a:t>
            </a:r>
            <a:r>
              <a:rPr lang="fr-FR" dirty="0" smtClean="0"/>
              <a:t>Commission Risque Infectieux et Développement Durable</a:t>
            </a:r>
            <a:endParaRPr lang="fr-FR" dirty="0"/>
          </a:p>
        </p:txBody>
      </p:sp>
      <p:pic>
        <p:nvPicPr>
          <p:cNvPr id="3" name="media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72400" y="53732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206973"/>
      </p:ext>
    </p:extLst>
  </p:cSld>
  <p:clrMapOvr>
    <a:masterClrMapping/>
  </p:clrMapOvr>
  <p:transition spd="slow" advTm="77167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0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PRÉCAUTIONS STANDARD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600"/>
              </a:spcBef>
              <a:buFont typeface="Wingdings" panose="05000000000000000000" pitchFamily="2" charset="2"/>
              <a:buNone/>
              <a:defRPr/>
            </a:pPr>
            <a:r>
              <a:rPr lang="fr-FR" sz="2400" b="1" dirty="0" smtClean="0">
                <a:latin typeface="Comic Sans MS" panose="030F0702030302020204" pitchFamily="66" charset="0"/>
              </a:rPr>
              <a:t> </a:t>
            </a:r>
            <a:r>
              <a:rPr lang="fr-FR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32 Recommandations </a:t>
            </a:r>
            <a:r>
              <a:rPr lang="fr-FR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réparties en 7 axes </a:t>
            </a:r>
          </a:p>
          <a:p>
            <a:pPr marL="0" indent="0" algn="just">
              <a:spcBef>
                <a:spcPts val="600"/>
              </a:spcBef>
              <a:buFont typeface="Wingdings" panose="05000000000000000000" pitchFamily="2" charset="2"/>
              <a:buNone/>
              <a:defRPr/>
            </a:pPr>
            <a:r>
              <a:rPr lang="fr-FR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</a:t>
            </a:r>
            <a:r>
              <a:rPr lang="fr-FR" sz="2400" dirty="0" smtClean="0">
                <a:latin typeface="Comic Sans MS" panose="030F0702030302020204" pitchFamily="66" charset="0"/>
              </a:rPr>
              <a:t> - </a:t>
            </a:r>
            <a:r>
              <a:rPr lang="fr-FR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Champ d’application et stratégie de mise en œuvre</a:t>
            </a:r>
          </a:p>
          <a:p>
            <a:pPr marL="0" indent="0" algn="just">
              <a:buFontTx/>
              <a:buNone/>
              <a:defRPr/>
            </a:pPr>
            <a:r>
              <a:rPr lang="fr-FR" sz="24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 </a:t>
            </a:r>
            <a:r>
              <a:rPr 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2</a:t>
            </a:r>
            <a:r>
              <a:rPr lang="fr-FR" sz="2400" dirty="0" smtClean="0">
                <a:latin typeface="Comic Sans MS" panose="030F0702030302020204" pitchFamily="66" charset="0"/>
              </a:rPr>
              <a:t>- </a:t>
            </a:r>
            <a:r>
              <a:rPr lang="fr-FR" sz="2400" dirty="0">
                <a:latin typeface="Comic Sans MS" panose="030F0702030302020204" pitchFamily="66" charset="0"/>
              </a:rPr>
              <a:t>H</a:t>
            </a:r>
            <a:r>
              <a:rPr lang="fr-FR" sz="2400" dirty="0" smtClean="0">
                <a:latin typeface="Comic Sans MS" panose="030F0702030302020204" pitchFamily="66" charset="0"/>
              </a:rPr>
              <a:t>ygiène </a:t>
            </a:r>
            <a:r>
              <a:rPr lang="fr-FR" sz="2400" dirty="0">
                <a:latin typeface="Comic Sans MS" panose="030F0702030302020204" pitchFamily="66" charset="0"/>
              </a:rPr>
              <a:t>des </a:t>
            </a:r>
            <a:r>
              <a:rPr lang="fr-FR" sz="2400" dirty="0" smtClean="0">
                <a:latin typeface="Comic Sans MS" panose="030F0702030302020204" pitchFamily="66" charset="0"/>
              </a:rPr>
              <a:t>mains</a:t>
            </a:r>
          </a:p>
          <a:p>
            <a:pPr marL="0" indent="0" algn="just">
              <a:buFontTx/>
              <a:buNone/>
              <a:defRPr/>
            </a:pPr>
            <a:r>
              <a:rPr lang="fr-FR" sz="24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 </a:t>
            </a:r>
            <a:r>
              <a:rPr 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fr-FR" sz="2400" dirty="0" smtClean="0">
                <a:latin typeface="Comic Sans MS" panose="030F0702030302020204" pitchFamily="66" charset="0"/>
              </a:rPr>
              <a:t> - Equipements de Protection Individuelle</a:t>
            </a:r>
          </a:p>
          <a:p>
            <a:pPr marL="0" indent="0" algn="just">
              <a:buFontTx/>
              <a:buNone/>
              <a:defRPr/>
            </a:pPr>
            <a:r>
              <a:rPr 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4</a:t>
            </a:r>
            <a:r>
              <a:rPr 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sz="2400" dirty="0" smtClean="0">
                <a:latin typeface="Comic Sans MS" panose="030F0702030302020204" pitchFamily="66" charset="0"/>
              </a:rPr>
              <a:t>- </a:t>
            </a:r>
            <a:r>
              <a:rPr lang="fr-FR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Hygiène respiratoire</a:t>
            </a:r>
          </a:p>
          <a:p>
            <a:pPr marL="0" indent="0" algn="just">
              <a:buFontTx/>
              <a:buNone/>
              <a:defRPr/>
            </a:pPr>
            <a:r>
              <a:rPr 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5</a:t>
            </a:r>
            <a:r>
              <a:rPr 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sz="2400" dirty="0" smtClean="0">
                <a:latin typeface="Comic Sans MS" panose="030F0702030302020204" pitchFamily="66" charset="0"/>
              </a:rPr>
              <a:t>– Prévention des accidents avec exposition au sang </a:t>
            </a:r>
            <a:r>
              <a:rPr lang="fr-FR" sz="2000" dirty="0" smtClean="0">
                <a:latin typeface="Comic Sans MS" panose="030F0702030302020204" pitchFamily="66" charset="0"/>
              </a:rPr>
              <a:t>ou tout produit biologique d’origine humaine </a:t>
            </a:r>
          </a:p>
          <a:p>
            <a:pPr marL="0" indent="0" algn="just">
              <a:buFontTx/>
              <a:buNone/>
              <a:defRPr/>
            </a:pPr>
            <a:r>
              <a:rPr lang="fr-FR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6</a:t>
            </a:r>
            <a:r>
              <a:rPr 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sz="2400" dirty="0" smtClean="0">
                <a:latin typeface="Comic Sans MS" panose="030F0702030302020204" pitchFamily="66" charset="0"/>
              </a:rPr>
              <a:t>- </a:t>
            </a:r>
            <a:r>
              <a:rPr lang="fr-FR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Gestion des excréta </a:t>
            </a:r>
          </a:p>
          <a:p>
            <a:pPr marL="0" indent="0" algn="just">
              <a:buFontTx/>
              <a:buNone/>
              <a:defRPr/>
            </a:pPr>
            <a:r>
              <a:rPr lang="fr-FR" sz="24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 </a:t>
            </a:r>
            <a:r>
              <a:rPr 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7</a:t>
            </a:r>
            <a:r>
              <a:rPr lang="fr-FR" sz="24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 </a:t>
            </a:r>
            <a:r>
              <a:rPr lang="fr-FR" sz="2400" dirty="0" smtClean="0">
                <a:latin typeface="Comic Sans MS" panose="030F0702030302020204" pitchFamily="66" charset="0"/>
              </a:rPr>
              <a:t>- Gestion de l’environnement</a:t>
            </a:r>
            <a:endParaRPr lang="fr-FR" sz="2400" dirty="0" smtClean="0"/>
          </a:p>
          <a:p>
            <a:pPr algn="just">
              <a:defRPr/>
            </a:pPr>
            <a:endParaRPr lang="fr-FR" dirty="0" smtClean="0"/>
          </a:p>
          <a:p>
            <a:pPr algn="just">
              <a:defRPr/>
            </a:pPr>
            <a:endParaRPr lang="fr-FR" dirty="0"/>
          </a:p>
        </p:txBody>
      </p:sp>
      <p:sp>
        <p:nvSpPr>
          <p:cNvPr id="16389" name="Espace réservé du numéro de diapositive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73EB557-C2C7-4E5C-9917-2C95F0DC95D1}" type="slidenum">
              <a:rPr lang="fr-FR" altLang="fr-FR" smtClean="0"/>
              <a:pPr/>
              <a:t>9</a:t>
            </a:fld>
            <a:endParaRPr lang="fr-FR" altLang="fr-FR" smtClean="0"/>
          </a:p>
        </p:txBody>
      </p:sp>
      <p:pic>
        <p:nvPicPr>
          <p:cNvPr id="2" name="media9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72400" y="5517232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33154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1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2"/>
          <p:cNvSpPr>
            <a:spLocks noGrp="1"/>
          </p:cNvSpPr>
          <p:nvPr>
            <p:ph type="ctrTitle"/>
          </p:nvPr>
        </p:nvSpPr>
        <p:spPr>
          <a:xfrm>
            <a:off x="2051050" y="2060575"/>
            <a:ext cx="6477000" cy="2039938"/>
          </a:xfrm>
        </p:spPr>
        <p:txBody>
          <a:bodyPr/>
          <a:lstStyle/>
          <a:p>
            <a:r>
              <a:rPr lang="fr-FR" altLang="fr-FR" sz="3200" b="1" smtClean="0">
                <a:solidFill>
                  <a:schemeClr val="tx1"/>
                </a:solidFill>
                <a:latin typeface="Comic Sans MS" panose="030F0702030302020204" pitchFamily="66" charset="0"/>
              </a:rPr>
              <a:t>1- CHAMP D’APPLICATION ET STRATÉGIE DE MISE EN OEUVRE</a:t>
            </a:r>
            <a:br>
              <a:rPr lang="fr-FR" altLang="fr-FR" sz="3200" b="1" smtClean="0">
                <a:solidFill>
                  <a:schemeClr val="tx1"/>
                </a:solidFill>
                <a:latin typeface="Comic Sans MS" panose="030F0702030302020204" pitchFamily="66" charset="0"/>
              </a:rPr>
            </a:br>
            <a:endParaRPr lang="fr-FR" altLang="fr-FR" sz="3200" smtClean="0">
              <a:solidFill>
                <a:schemeClr val="tx1"/>
              </a:solidFill>
            </a:endParaRPr>
          </a:p>
        </p:txBody>
      </p:sp>
      <p:sp>
        <p:nvSpPr>
          <p:cNvPr id="17412" name="Espace réservé du numéro de diapositive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589C599-7AE7-485E-AFAB-118C6B4065EE}" type="slidenum">
              <a:rPr lang="fr-FR" altLang="fr-FR" smtClean="0"/>
              <a:pPr/>
              <a:t>10</a:t>
            </a:fld>
            <a:endParaRPr lang="fr-FR" altLang="fr-FR" smtClean="0"/>
          </a:p>
        </p:txBody>
      </p:sp>
      <p:pic>
        <p:nvPicPr>
          <p:cNvPr id="2" name="media10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39608" y="5392681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518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3200" smtClean="0">
                <a:solidFill>
                  <a:srgbClr val="C00000"/>
                </a:solidFill>
                <a:latin typeface="Comic Sans MS" panose="030F0702030302020204" pitchFamily="66" charset="0"/>
              </a:rPr>
              <a:t>CHAMP D’APPLICATION/</a:t>
            </a:r>
            <a:br>
              <a:rPr lang="fr-FR" altLang="fr-FR" sz="3200" smtClean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r>
              <a:rPr lang="fr-FR" altLang="fr-FR" sz="3200" smtClean="0">
                <a:solidFill>
                  <a:srgbClr val="C00000"/>
                </a:solidFill>
                <a:latin typeface="Comic Sans MS" panose="030F0702030302020204" pitchFamily="66" charset="0"/>
              </a:rPr>
              <a:t>MISE EN OEUVRE</a:t>
            </a:r>
          </a:p>
        </p:txBody>
      </p:sp>
      <p:sp>
        <p:nvSpPr>
          <p:cNvPr id="1945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Tx/>
              <a:buNone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R1.Ensemble de mesures 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visant à réduire le risque de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transmission croisée 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des agents infectieux entre 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fr-FR" altLang="fr-FR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soignant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soigné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et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environnement,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fr-FR" altLang="fr-FR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ou par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exposition à un produit biologique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(sang, sécrétions, excréta…)</a:t>
            </a:r>
          </a:p>
          <a:p>
            <a:pPr marL="0" indent="0" algn="just">
              <a:buFontTx/>
              <a:buNone/>
            </a:pPr>
            <a:endParaRPr lang="fr-FR" altLang="fr-FR" sz="1800" i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 algn="just">
              <a:buFontTx/>
              <a:buNone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R2.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Elles contribuent à la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sécurité des soins (soignant/soigné) 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lors de la prise en charge d’un </a:t>
            </a:r>
            <a:r>
              <a:rPr lang="fr-FR" altLang="fr-FR" sz="2400" dirty="0" smtClean="0">
                <a:latin typeface="Comic Sans MS" panose="030F0702030302020204" pitchFamily="66" charset="0"/>
              </a:rPr>
              <a:t>patient.</a:t>
            </a:r>
          </a:p>
          <a:p>
            <a:pPr marL="0" indent="0" algn="just">
              <a:buFontTx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  <a:p>
            <a:pPr marL="0" indent="0" algn="just">
              <a:buFontTx/>
              <a:buNone/>
            </a:pPr>
            <a:endParaRPr lang="fr-FR" altLang="fr-FR" sz="2000" dirty="0" smtClean="0">
              <a:latin typeface="Comic Sans MS" panose="030F0702030302020204" pitchFamily="66" charset="0"/>
            </a:endParaRPr>
          </a:p>
          <a:p>
            <a:pPr marL="0" indent="0" algn="just">
              <a:buFontTx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  <a:p>
            <a:pPr marL="0" indent="0" algn="just">
              <a:buFontTx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  <a:p>
            <a:pPr marL="0" indent="0" algn="just">
              <a:buFont typeface="Wingdings" panose="05000000000000000000" pitchFamily="2" charset="2"/>
              <a:buNone/>
            </a:pPr>
            <a:endParaRPr lang="fr-FR" altLang="fr-FR" sz="2400" dirty="0" smtClean="0">
              <a:latin typeface="Comic Sans MS" panose="030F0702030302020204" pitchFamily="66" charset="0"/>
            </a:endParaRPr>
          </a:p>
        </p:txBody>
      </p:sp>
      <p:sp>
        <p:nvSpPr>
          <p:cNvPr id="19460" name="Espace réservé du numéro de diapositive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28A3914-95BB-4638-9BC0-0231091AEF12}" type="slidenum">
              <a:rPr lang="fr-FR" altLang="fr-FR" smtClean="0"/>
              <a:pPr/>
              <a:t>11</a:t>
            </a:fld>
            <a:endParaRPr lang="fr-FR" altLang="fr-FR" smtClean="0"/>
          </a:p>
        </p:txBody>
      </p:sp>
      <p:pic>
        <p:nvPicPr>
          <p:cNvPr id="2" name="media1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2400" y="558924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9554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4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CHAMP D’APPLICATION/</a:t>
            </a:r>
            <a:b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MISE EN OEUVRE</a:t>
            </a:r>
            <a:endParaRPr lang="fr-FR" altLang="fr-FR" sz="3200" dirty="0" smtClean="0"/>
          </a:p>
        </p:txBody>
      </p:sp>
      <p:sp>
        <p:nvSpPr>
          <p:cNvPr id="21507" name="Espace réservé du contenu 2"/>
          <p:cNvSpPr>
            <a:spLocks noGrp="1"/>
          </p:cNvSpPr>
          <p:nvPr>
            <p:ph idx="1"/>
          </p:nvPr>
        </p:nvSpPr>
        <p:spPr>
          <a:xfrm>
            <a:off x="1508125" y="1916113"/>
            <a:ext cx="7385050" cy="4114800"/>
          </a:xfrm>
        </p:spPr>
        <p:txBody>
          <a:bodyPr anchor="ctr"/>
          <a:lstStyle/>
          <a:p>
            <a:pPr marL="0" indent="0">
              <a:buFont typeface="Wingdings" panose="05000000000000000000" pitchFamily="2" charset="2"/>
              <a:buNone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R3.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Le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respect des obligations et recommandations vaccinales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associé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aux précautions standard, contribue à la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prévention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de la transmission croisée des micro-organismes.</a:t>
            </a:r>
            <a:endParaRPr lang="fr-FR" altLang="fr-FR" sz="2400" b="1" dirty="0" smtClean="0"/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FC8EC70-5D2B-48C0-A5A1-8D052145478D}" type="slidenum">
              <a:rPr lang="fr-FR" altLang="fr-FR" smtClean="0"/>
              <a:pPr/>
              <a:t>12</a:t>
            </a:fld>
            <a:endParaRPr lang="fr-FR" altLang="fr-FR" smtClean="0"/>
          </a:p>
        </p:txBody>
      </p:sp>
      <p:pic>
        <p:nvPicPr>
          <p:cNvPr id="2" name="media1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72400" y="530120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32033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CHAMP D’APPLICATION/</a:t>
            </a:r>
            <a:b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r>
              <a:rPr lang="fr-FR" altLang="fr-FR" sz="32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MISE EN OEUVRE</a:t>
            </a:r>
            <a:endParaRPr lang="fr-FR" altLang="fr-FR" sz="3200" dirty="0" smtClean="0">
              <a:solidFill>
                <a:srgbClr val="C00000"/>
              </a:solidFill>
            </a:endParaRPr>
          </a:p>
        </p:txBody>
      </p:sp>
      <p:sp>
        <p:nvSpPr>
          <p:cNvPr id="2253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Tx/>
              <a:buNone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R5.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Les précautions standard sont à appliquer pour 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Tout soin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Tout lieu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endParaRPr lang="fr-FR" altLang="fr-FR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Tout patient 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quel que soit son statut infectieux, connu ou pas,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Tout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fr-FR" altLang="fr-FR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professionnel</a:t>
            </a:r>
            <a:r>
              <a:rPr lang="fr-FR" altLang="fr-F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117346"/>
            <a:ext cx="5240673" cy="136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Espace réservé du numéro de diapositive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9D0A84D-D3D4-47E5-A760-FACECE7F8FBE}" type="slidenum">
              <a:rPr lang="fr-FR" altLang="fr-FR" smtClean="0"/>
              <a:pPr/>
              <a:t>13</a:t>
            </a:fld>
            <a:endParaRPr lang="fr-FR" altLang="fr-FR" dirty="0" smtClean="0"/>
          </a:p>
        </p:txBody>
      </p:sp>
      <p:pic>
        <p:nvPicPr>
          <p:cNvPr id="2" name="media1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28384" y="5213152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4317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0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CONCLUSION : </a:t>
            </a:r>
            <a:r>
              <a:rPr lang="fr-FR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Session </a:t>
            </a:r>
            <a:r>
              <a:rPr lang="fr-FR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fr-FR" altLang="fr-FR" sz="3200" dirty="0" smtClean="0"/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FC8EC70-5D2B-48C0-A5A1-8D052145478D}" type="slidenum">
              <a:rPr lang="fr-FR" altLang="fr-FR" smtClean="0"/>
              <a:pPr/>
              <a:t>14</a:t>
            </a:fld>
            <a:endParaRPr lang="fr-FR" altLang="fr-FR" dirty="0" smtClean="0"/>
          </a:p>
        </p:txBody>
      </p:sp>
      <p:sp>
        <p:nvSpPr>
          <p:cNvPr id="3" name="Rectangle 2"/>
          <p:cNvSpPr/>
          <p:nvPr/>
        </p:nvSpPr>
        <p:spPr>
          <a:xfrm>
            <a:off x="1115740" y="1412776"/>
            <a:ext cx="78123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PS</a:t>
            </a:r>
            <a:r>
              <a:rPr lang="fr-FR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à appliquer</a:t>
            </a:r>
            <a:r>
              <a:rPr lang="fr-FR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fr-FR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« sans exception </a:t>
            </a:r>
            <a:r>
              <a:rPr lang="fr-FR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»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SYSTEMATIQUE</a:t>
            </a:r>
            <a:endParaRPr lang="fr-FR" sz="2400" b="1" dirty="0">
              <a:latin typeface="Comic Sans MS" panose="030F0702030302020204" pitchFamily="66" charset="0"/>
            </a:endParaRPr>
          </a:p>
          <a:p>
            <a:pPr algn="ctr"/>
            <a:endParaRPr lang="fr-FR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400" dirty="0">
                <a:latin typeface="Comic Sans MS" panose="030F0702030302020204" pitchFamily="66" charset="0"/>
              </a:rPr>
              <a:t>Basées sur le fait que des </a:t>
            </a:r>
            <a:r>
              <a:rPr lang="fr-FR" sz="2400" b="1" dirty="0">
                <a:latin typeface="Comic Sans MS" panose="030F0702030302020204" pitchFamily="66" charset="0"/>
              </a:rPr>
              <a:t>agents infectieux </a:t>
            </a:r>
            <a:r>
              <a:rPr lang="fr-FR" sz="2400" dirty="0" smtClean="0">
                <a:latin typeface="Comic Sans MS" panose="030F0702030302020204" pitchFamily="66" charset="0"/>
              </a:rPr>
              <a:t>peuvent </a:t>
            </a:r>
            <a:r>
              <a:rPr lang="fr-FR" sz="2400" dirty="0">
                <a:latin typeface="Comic Sans MS" panose="030F0702030302020204" pitchFamily="66" charset="0"/>
              </a:rPr>
              <a:t>être présents dans </a:t>
            </a:r>
            <a:r>
              <a:rPr lang="fr-FR" sz="2400" dirty="0" smtClean="0">
                <a:latin typeface="Comic Sans MS" panose="030F0702030302020204" pitchFamily="66" charset="0"/>
              </a:rPr>
              <a:t>le </a:t>
            </a:r>
            <a:r>
              <a:rPr lang="fr-FR" sz="2400" b="1" dirty="0" smtClean="0">
                <a:latin typeface="Comic Sans MS" panose="030F0702030302020204" pitchFamily="66" charset="0"/>
              </a:rPr>
              <a:t>sang</a:t>
            </a:r>
            <a:r>
              <a:rPr lang="fr-FR" sz="2400" dirty="0" smtClean="0">
                <a:latin typeface="Comic Sans MS" panose="030F0702030302020204" pitchFamily="66" charset="0"/>
              </a:rPr>
              <a:t>, les </a:t>
            </a:r>
            <a:r>
              <a:rPr lang="fr-FR" sz="2400" b="1" dirty="0">
                <a:latin typeface="Comic Sans MS" panose="030F0702030302020204" pitchFamily="66" charset="0"/>
              </a:rPr>
              <a:t>liquides</a:t>
            </a:r>
            <a:r>
              <a:rPr lang="fr-FR" sz="2400" dirty="0">
                <a:latin typeface="Comic Sans MS" panose="030F0702030302020204" pitchFamily="66" charset="0"/>
              </a:rPr>
              <a:t> </a:t>
            </a:r>
            <a:r>
              <a:rPr lang="fr-FR" sz="2400" b="1" dirty="0">
                <a:latin typeface="Comic Sans MS" panose="030F0702030302020204" pitchFamily="66" charset="0"/>
              </a:rPr>
              <a:t>biologiques</a:t>
            </a:r>
            <a:r>
              <a:rPr lang="fr-FR" sz="2400" dirty="0">
                <a:latin typeface="Comic Sans MS" panose="030F0702030302020204" pitchFamily="66" charset="0"/>
              </a:rPr>
              <a:t>, la </a:t>
            </a:r>
            <a:r>
              <a:rPr lang="fr-FR" sz="2400" b="1" dirty="0">
                <a:latin typeface="Comic Sans MS" panose="030F0702030302020204" pitchFamily="66" charset="0"/>
              </a:rPr>
              <a:t>peau lésée </a:t>
            </a:r>
            <a:r>
              <a:rPr lang="fr-FR" sz="2400" dirty="0">
                <a:latin typeface="Comic Sans MS" panose="030F0702030302020204" pitchFamily="66" charset="0"/>
              </a:rPr>
              <a:t>et les </a:t>
            </a:r>
            <a:r>
              <a:rPr lang="fr-FR" sz="2400" b="1" dirty="0">
                <a:latin typeface="Comic Sans MS" panose="030F0702030302020204" pitchFamily="66" charset="0"/>
              </a:rPr>
              <a:t>muqueuses</a:t>
            </a:r>
            <a:r>
              <a:rPr lang="fr-FR" sz="2400" dirty="0">
                <a:latin typeface="Comic Sans MS" panose="030F0702030302020204" pitchFamily="66" charset="0"/>
              </a:rPr>
              <a:t> de </a:t>
            </a:r>
            <a:r>
              <a:rPr lang="fr-FR" sz="2400" dirty="0" smtClean="0">
                <a:latin typeface="Comic Sans MS" panose="030F0702030302020204" pitchFamily="66" charset="0"/>
              </a:rPr>
              <a:t>tous </a:t>
            </a:r>
            <a:r>
              <a:rPr lang="fr-FR" sz="2400" dirty="0">
                <a:latin typeface="Comic Sans MS" panose="030F0702030302020204" pitchFamily="66" charset="0"/>
              </a:rPr>
              <a:t>les </a:t>
            </a:r>
            <a:r>
              <a:rPr lang="fr-FR" sz="2400" dirty="0" smtClean="0">
                <a:latin typeface="Comic Sans MS" panose="030F0702030302020204" pitchFamily="66" charset="0"/>
              </a:rPr>
              <a:t>patients.</a:t>
            </a:r>
          </a:p>
          <a:p>
            <a:endParaRPr lang="fr-FR" sz="2400" dirty="0">
              <a:latin typeface="Comic Sans MS" panose="030F0702030302020204" pitchFamily="66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400" b="1" dirty="0" smtClean="0">
                <a:latin typeface="Comic Sans MS" panose="030F0702030302020204" pitchFamily="66" charset="0"/>
              </a:rPr>
              <a:t>7 </a:t>
            </a:r>
            <a:r>
              <a:rPr lang="fr-FR" sz="2400" b="1" dirty="0">
                <a:latin typeface="Comic Sans MS" panose="030F0702030302020204" pitchFamily="66" charset="0"/>
              </a:rPr>
              <a:t>axes </a:t>
            </a:r>
            <a:r>
              <a:rPr lang="fr-FR" sz="2400" dirty="0">
                <a:latin typeface="Comic Sans MS" panose="030F0702030302020204" pitchFamily="66" charset="0"/>
              </a:rPr>
              <a:t>(32 recommandations)                         </a:t>
            </a:r>
            <a:endParaRPr lang="fr-FR" sz="2400" dirty="0" smtClean="0">
              <a:latin typeface="Comic Sans MS" panose="030F0702030302020204" pitchFamily="66" charset="0"/>
            </a:endParaRPr>
          </a:p>
          <a:p>
            <a:r>
              <a:rPr lang="fr-FR" sz="2400" dirty="0" smtClean="0">
                <a:latin typeface="Comic Sans MS" panose="030F0702030302020204" pitchFamily="66" charset="0"/>
              </a:rPr>
              <a:t>dont </a:t>
            </a:r>
            <a:r>
              <a:rPr lang="fr-FR" sz="2400" b="1" dirty="0">
                <a:latin typeface="Comic Sans MS" panose="030F0702030302020204" pitchFamily="66" charset="0"/>
              </a:rPr>
              <a:t>l’hygiène respiratoire</a:t>
            </a:r>
            <a:r>
              <a:rPr lang="fr-FR" sz="2400" dirty="0">
                <a:latin typeface="Comic Sans MS" panose="030F0702030302020204" pitchFamily="66" charset="0"/>
              </a:rPr>
              <a:t>, la </a:t>
            </a:r>
            <a:r>
              <a:rPr lang="fr-FR" sz="2400" b="1" dirty="0">
                <a:latin typeface="Comic Sans MS" panose="030F0702030302020204" pitchFamily="66" charset="0"/>
              </a:rPr>
              <a:t>gestion des </a:t>
            </a:r>
            <a:r>
              <a:rPr lang="fr-FR" sz="2400" b="1" dirty="0" smtClean="0">
                <a:latin typeface="Comic Sans MS" panose="030F0702030302020204" pitchFamily="66" charset="0"/>
              </a:rPr>
              <a:t>excréta.</a:t>
            </a:r>
            <a:endParaRPr lang="fr-FR" sz="2400" b="1" dirty="0">
              <a:latin typeface="Comic Sans MS" panose="030F0702030302020204" pitchFamily="66" charset="0"/>
            </a:endParaRPr>
          </a:p>
          <a:p>
            <a:endParaRPr lang="fr-FR" sz="2400" b="1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400" b="1" dirty="0" smtClean="0">
                <a:latin typeface="Comic Sans MS" panose="030F0702030302020204" pitchFamily="66" charset="0"/>
              </a:rPr>
              <a:t>Tout</a:t>
            </a:r>
            <a:r>
              <a:rPr lang="fr-FR" sz="2400" dirty="0" smtClean="0">
                <a:latin typeface="Comic Sans MS" panose="030F0702030302020204" pitchFamily="66" charset="0"/>
              </a:rPr>
              <a:t> soin, </a:t>
            </a:r>
            <a:r>
              <a:rPr lang="fr-FR" sz="2400" b="1" dirty="0" smtClean="0">
                <a:latin typeface="Comic Sans MS" panose="030F0702030302020204" pitchFamily="66" charset="0"/>
              </a:rPr>
              <a:t>Tout</a:t>
            </a:r>
            <a:r>
              <a:rPr lang="fr-FR" sz="2400" dirty="0" smtClean="0">
                <a:latin typeface="Comic Sans MS" panose="030F0702030302020204" pitchFamily="66" charset="0"/>
              </a:rPr>
              <a:t> lieu, </a:t>
            </a:r>
            <a:r>
              <a:rPr lang="fr-FR" sz="2400" b="1" dirty="0" smtClean="0">
                <a:latin typeface="Comic Sans MS" panose="030F0702030302020204" pitchFamily="66" charset="0"/>
              </a:rPr>
              <a:t>Tout</a:t>
            </a:r>
            <a:r>
              <a:rPr lang="fr-FR" sz="2400" dirty="0" smtClean="0">
                <a:latin typeface="Comic Sans MS" panose="030F0702030302020204" pitchFamily="66" charset="0"/>
              </a:rPr>
              <a:t> patient, </a:t>
            </a:r>
            <a:r>
              <a:rPr lang="fr-FR" sz="2400" b="1" dirty="0" smtClean="0">
                <a:latin typeface="Comic Sans MS" panose="030F0702030302020204" pitchFamily="66" charset="0"/>
              </a:rPr>
              <a:t>Tout</a:t>
            </a:r>
            <a:r>
              <a:rPr lang="fr-FR" sz="2400" dirty="0" smtClean="0">
                <a:latin typeface="Comic Sans MS" panose="030F0702030302020204" pitchFamily="66" charset="0"/>
              </a:rPr>
              <a:t> professionnel.</a:t>
            </a:r>
          </a:p>
          <a:p>
            <a:pPr marL="0" indent="0" algn="ctr">
              <a:buNone/>
            </a:pPr>
            <a:r>
              <a:rPr lang="fr-FR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Session </a:t>
            </a:r>
            <a:r>
              <a:rPr lang="fr-FR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n°2 = l’hygiène des mains</a:t>
            </a:r>
            <a:endParaRPr lang="fr-FR" sz="2400" dirty="0"/>
          </a:p>
        </p:txBody>
      </p:sp>
      <p:pic>
        <p:nvPicPr>
          <p:cNvPr id="2" name="media1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28384" y="5445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471315"/>
      </p:ext>
    </p:extLst>
  </p:cSld>
  <p:clrMapOvr>
    <a:masterClrMapping/>
  </p:clrMapOvr>
  <p:transition spd="slow" advTm="58741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6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Écho">
  <a:themeElements>
    <a:clrScheme name="Écho 9">
      <a:dk1>
        <a:srgbClr val="000000"/>
      </a:dk1>
      <a:lt1>
        <a:srgbClr val="FFFFFF"/>
      </a:lt1>
      <a:dk2>
        <a:srgbClr val="000000"/>
      </a:dk2>
      <a:lt2>
        <a:srgbClr val="666699"/>
      </a:lt2>
      <a:accent1>
        <a:srgbClr val="CC3300"/>
      </a:accent1>
      <a:accent2>
        <a:srgbClr val="CC9900"/>
      </a:accent2>
      <a:accent3>
        <a:srgbClr val="FFFFFF"/>
      </a:accent3>
      <a:accent4>
        <a:srgbClr val="000000"/>
      </a:accent4>
      <a:accent5>
        <a:srgbClr val="E2ADAA"/>
      </a:accent5>
      <a:accent6>
        <a:srgbClr val="B98A00"/>
      </a:accent6>
      <a:hlink>
        <a:srgbClr val="CC6600"/>
      </a:hlink>
      <a:folHlink>
        <a:srgbClr val="808080"/>
      </a:folHlink>
    </a:clrScheme>
    <a:fontScheme name="Éch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Écho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cho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cho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cho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cho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cho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cho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cho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cho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cho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onception personnalisée">
  <a:themeElements>
    <a:clrScheme name="1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onception personnalisée">
  <a:themeElements>
    <a:clrScheme name="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Echo</Template>
  <TotalTime>11814</TotalTime>
  <Words>546</Words>
  <Application>Microsoft Office PowerPoint</Application>
  <PresentationFormat>Affichage à l'écran (4:3)</PresentationFormat>
  <Paragraphs>127</Paragraphs>
  <Slides>14</Slides>
  <Notes>4</Notes>
  <HiddenSlides>0</HiddenSlides>
  <MMClips>14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14</vt:i4>
      </vt:variant>
    </vt:vector>
  </HeadingPairs>
  <TitlesOfParts>
    <vt:vector size="17" baseType="lpstr">
      <vt:lpstr>Écho</vt:lpstr>
      <vt:lpstr>1_Conception personnalisée</vt:lpstr>
      <vt:lpstr>Conception personnalisée</vt:lpstr>
      <vt:lpstr>FORMATION en vue du stage infirmier </vt:lpstr>
      <vt:lpstr>LES PRÉCAUTIONS STANDARD Actualisation 2017</vt:lpstr>
      <vt:lpstr>PRÉCAUTIONS STANDARD  Evolution du concept (1) </vt:lpstr>
      <vt:lpstr>PRÉCAUTIONS STANDARD  Evolution du concept (2) </vt:lpstr>
      <vt:lpstr>PRÉCAUTIONS STANDARD Evolution du concept (3) </vt:lpstr>
      <vt:lpstr>PRÉCAUTIONS STANDARD Evolution du concept (4) </vt:lpstr>
      <vt:lpstr>PRÉCAUTIONS STANDARD  Evolution du concept (5)</vt:lpstr>
      <vt:lpstr>PRÉCAUTIONS STANDARD Evolution du concept (6) </vt:lpstr>
      <vt:lpstr> PRÉCAUTIONS STANDARD</vt:lpstr>
      <vt:lpstr>1- CHAMP D’APPLICATION ET STRATÉGIE DE MISE EN OEUVRE </vt:lpstr>
      <vt:lpstr>CHAMP D’APPLICATION/ MISE EN OEUVRE</vt:lpstr>
      <vt:lpstr>CHAMP D’APPLICATION/ MISE EN OEUVRE</vt:lpstr>
      <vt:lpstr>CHAMP D’APPLICATION/ MISE EN OEUVRE</vt:lpstr>
      <vt:lpstr>CONCLUSION : Session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Admin</dc:creator>
  <cp:lastModifiedBy>VEYRES PATRICIA CHU Nice</cp:lastModifiedBy>
  <cp:revision>1593</cp:revision>
  <cp:lastPrinted>2017-11-09T08:22:21Z</cp:lastPrinted>
  <dcterms:created xsi:type="dcterms:W3CDTF">2006-11-06T08:23:41Z</dcterms:created>
  <dcterms:modified xsi:type="dcterms:W3CDTF">2021-04-01T08:42:30Z</dcterms:modified>
</cp:coreProperties>
</file>