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30"/>
  </p:notesMasterIdLst>
  <p:handoutMasterIdLst>
    <p:handoutMasterId r:id="rId31"/>
  </p:handoutMasterIdLst>
  <p:sldIdLst>
    <p:sldId id="256" r:id="rId4"/>
    <p:sldId id="393" r:id="rId5"/>
    <p:sldId id="460" r:id="rId6"/>
    <p:sldId id="463" r:id="rId7"/>
    <p:sldId id="395" r:id="rId8"/>
    <p:sldId id="396" r:id="rId9"/>
    <p:sldId id="397" r:id="rId10"/>
    <p:sldId id="398" r:id="rId11"/>
    <p:sldId id="399" r:id="rId12"/>
    <p:sldId id="401" r:id="rId13"/>
    <p:sldId id="465" r:id="rId14"/>
    <p:sldId id="402" r:id="rId15"/>
    <p:sldId id="405" r:id="rId16"/>
    <p:sldId id="400" r:id="rId17"/>
    <p:sldId id="403" r:id="rId18"/>
    <p:sldId id="404" r:id="rId19"/>
    <p:sldId id="466" r:id="rId20"/>
    <p:sldId id="410" r:id="rId21"/>
    <p:sldId id="411" r:id="rId22"/>
    <p:sldId id="406" r:id="rId23"/>
    <p:sldId id="407" r:id="rId24"/>
    <p:sldId id="408" r:id="rId25"/>
    <p:sldId id="333" r:id="rId26"/>
    <p:sldId id="412" r:id="rId27"/>
    <p:sldId id="467" r:id="rId28"/>
    <p:sldId id="462" r:id="rId29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AFB1C4-981F-4E51-AA27-7D1C19590E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1587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E3DC2606-6842-4F2B-9775-8BE050DC14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1056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3834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65175"/>
            <a:ext cx="4894262" cy="36718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43450"/>
            <a:ext cx="4976812" cy="44370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24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65175"/>
            <a:ext cx="4894262" cy="36718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43450"/>
            <a:ext cx="4976812" cy="44370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43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77CFB0D-1C85-49C8-8B61-FEEDBE65416F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fr-FR" altLang="fr-FR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980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0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DDEB778-62D6-4E5F-A393-793937921863}" type="slidenum">
              <a:rPr lang="fr-FR" altLang="fr-FR" smtClean="0">
                <a:solidFill>
                  <a:schemeClr val="tx1"/>
                </a:solidFill>
                <a:latin typeface="Arial" panose="020B0604020202020204" pitchFamily="34" charset="0"/>
              </a:rPr>
              <a:pPr eaLnBrk="0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fr-FR" altLang="fr-FR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45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28" tIns="46064" rIns="92128" bIns="46064" anchor="ctr"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50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9080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9080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0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DDEB778-62D6-4E5F-A393-793937921863}" type="slidenum">
              <a:rPr lang="fr-FR" altLang="fr-FR" smtClean="0">
                <a:solidFill>
                  <a:schemeClr val="tx1"/>
                </a:solidFill>
                <a:latin typeface="Arial" panose="020B0604020202020204" pitchFamily="34" charset="0"/>
              </a:rPr>
              <a:pPr eaLnBrk="0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fr-FR" altLang="fr-FR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45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28" tIns="46064" rIns="92128" bIns="46064" anchor="ctr"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7675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012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ABAB020-3530-46AA-9055-26FE698DA529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fr-FR" altLang="fr-F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06938"/>
            <a:ext cx="5432425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3450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368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C313D-0E32-43A7-BBB3-57AA46833B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120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86A7-32E7-4273-91CD-2A1457D87B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115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B15E4-A19E-4298-84D5-3617A5CFF7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919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C8124-EC25-46EF-B36D-A865D9486B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947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58573-0BD0-4991-9E85-A66A9516C7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597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D2C5E-8875-4BFD-B3FC-822FB56650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016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37FA1-F1F3-40DF-8C2B-41C78B9AB1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6657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61476-FBEF-4D8A-AA08-CD47CF6BDC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956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B4FC-E606-4E4D-B042-9333E0F911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6806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3BCB-1F43-43FE-903A-38648DF278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0928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BD639-91DB-4DAB-A5A9-37A13D4B1F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312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C48DB-32F3-4922-B080-895B19B9FC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9746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91B1-2126-483D-BB17-9C4BE2C8C88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293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6044-A695-4C1C-B00E-33EC38A2798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692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CE1C-5FBC-4516-BABB-59C96D9176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8539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E913-6B25-42B5-85F6-AFFE14EF2F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8478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F942-CE8B-4428-ABB4-287EB0FD85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4652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F28BC-3180-46C7-AE23-93ED2537D7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8246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63E74-7756-4487-B931-1066A68715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785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F3CC2-C851-478D-AEE0-B5D2488768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9022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2C3F3-5D7A-476E-A4F8-057ADA07B0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1091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30B41-80E5-4383-9AC4-C11D69EAE6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73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F66D-3AE8-4AD1-B797-8AFE2FB255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1078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A746-585F-4096-A069-9209ED49D9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0931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14C0-78F5-4F1B-AFFE-E9DB80CF68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5193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0EDF7-1822-43B9-8DBC-B728EC6942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5653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03B24-40DC-4ACB-A9C1-4079078B43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1913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9189-7758-4772-B391-A30EECB8EB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1883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BF44D-797B-4241-B728-08C9BADFD1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5190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096D7-BC37-4D0C-AB3F-483AC6247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765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CEAE-0608-413B-8A75-2624D7C326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6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2281-876E-4A3D-8343-99FCE80AC4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425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885FC-32B9-4E4C-BF21-CF5171A000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083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F797D-4523-4213-A124-D241D99D2A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368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5D2F2-465A-45FD-9310-8122C2BC55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94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9F0C-17A9-4B72-AFB8-D7091E6DBDC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077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A9D97-A540-436F-854D-4B53EDD268B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221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97F65F1-9C76-4FF4-B173-8D85E0EA13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5" r:id="rId1"/>
    <p:sldLayoutId id="2147486359" r:id="rId2"/>
    <p:sldLayoutId id="2147486360" r:id="rId3"/>
    <p:sldLayoutId id="2147486361" r:id="rId4"/>
    <p:sldLayoutId id="2147486362" r:id="rId5"/>
    <p:sldLayoutId id="2147486363" r:id="rId6"/>
    <p:sldLayoutId id="2147486364" r:id="rId7"/>
    <p:sldLayoutId id="2147486365" r:id="rId8"/>
    <p:sldLayoutId id="2147486366" r:id="rId9"/>
    <p:sldLayoutId id="2147486367" r:id="rId10"/>
    <p:sldLayoutId id="2147486368" r:id="rId11"/>
    <p:sldLayoutId id="2147486369" r:id="rId12"/>
    <p:sldLayoutId id="2147486370" r:id="rId13"/>
    <p:sldLayoutId id="2147486371" r:id="rId14"/>
    <p:sldLayoutId id="2147486372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8F1D701-9EA9-419D-A3AB-63241EE341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3" r:id="rId1"/>
    <p:sldLayoutId id="2147486374" r:id="rId2"/>
    <p:sldLayoutId id="2147486375" r:id="rId3"/>
    <p:sldLayoutId id="2147486376" r:id="rId4"/>
    <p:sldLayoutId id="2147486377" r:id="rId5"/>
    <p:sldLayoutId id="2147486378" r:id="rId6"/>
    <p:sldLayoutId id="2147486379" r:id="rId7"/>
    <p:sldLayoutId id="2147486380" r:id="rId8"/>
    <p:sldLayoutId id="2147486381" r:id="rId9"/>
    <p:sldLayoutId id="2147486382" r:id="rId10"/>
    <p:sldLayoutId id="21474863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930FDC-62CF-4952-B4EB-EC737CAB82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  <p:sldLayoutId id="2147486385" r:id="rId2"/>
    <p:sldLayoutId id="2147486386" r:id="rId3"/>
    <p:sldLayoutId id="2147486387" r:id="rId4"/>
    <p:sldLayoutId id="2147486388" r:id="rId5"/>
    <p:sldLayoutId id="2147486389" r:id="rId6"/>
    <p:sldLayoutId id="2147486390" r:id="rId7"/>
    <p:sldLayoutId id="2147486391" r:id="rId8"/>
    <p:sldLayoutId id="2147486392" r:id="rId9"/>
    <p:sldLayoutId id="2147486393" r:id="rId10"/>
    <p:sldLayoutId id="21474863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wmf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0.wmf"/><Relationship Id="rId11" Type="http://schemas.openxmlformats.org/officeDocument/2006/relationships/image" Target="../media/image1.png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9.jpeg"/><Relationship Id="rId11" Type="http://schemas.openxmlformats.org/officeDocument/2006/relationships/hyperlink" Target="http://www.google.fr/imgres?imgurl=http://www.hellopro.fr/images/produit-2/2/9/6/savon-doux-anios-haute-frequence-ph-neutre-6-flacons-500ml-pompe-vissee-1706692.jpg&amp;imgrefurl=http://www.hellopro.fr/moteur_recherche/recherche_resultat.php?lg%3Dfr%26recherche_active%3D1%26mot_cles%3Dvissee%26categorie%3Dproduits%26x%3D0%26y%3D0&amp;usg=__5dW1om2ZpPAVub_ufqBopmCIEmE=&amp;h=443&amp;w=240&amp;sz=12&amp;hl=fr&amp;start=42&amp;zoom=1&amp;tbnid=hbyX09DyE3DQ7M:&amp;tbnh=127&amp;tbnw=69&amp;ei=4n91T9msDKGm0QWk8ZCwDQ&amp;prev=/search?q%3Dflacon%2Bsavon%2Bdoux%26start%3D21%26hl%3Dfr%26safe%3Dactive%26sa%3DN%26gbv%3D2%26tbm%3Disch&amp;itbs=1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23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.png"/><Relationship Id="rId4" Type="http://schemas.openxmlformats.org/officeDocument/2006/relationships/hyperlink" Target="mailto:dalmas.j@chu-nice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79612" y="1268760"/>
            <a:ext cx="6911975" cy="2016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en vue du stage infirmier</a:t>
            </a:r>
            <a:b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altLang="fr-FR" sz="4000" b="1" dirty="0">
              <a:solidFill>
                <a:schemeClr val="tx1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62738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9612" y="4653136"/>
            <a:ext cx="6552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LES PRECAUTIONS STANDARD</a:t>
            </a:r>
          </a:p>
          <a:p>
            <a:r>
              <a:rPr lang="fr-FR" sz="2400" b="1" dirty="0">
                <a:latin typeface="Comic Sans MS" panose="030F0702030302020204" pitchFamily="66" charset="0"/>
              </a:rPr>
              <a:t>2</a:t>
            </a:r>
            <a:r>
              <a:rPr lang="fr-FR" sz="2400" b="1" baseline="30000" dirty="0">
                <a:latin typeface="Comic Sans MS" panose="030F0702030302020204" pitchFamily="66" charset="0"/>
              </a:rPr>
              <a:t>ème</a:t>
            </a:r>
            <a:r>
              <a:rPr lang="fr-FR" sz="2400" b="1" dirty="0">
                <a:latin typeface="Comic Sans MS" panose="030F0702030302020204" pitchFamily="66" charset="0"/>
              </a:rPr>
              <a:t> session </a:t>
            </a:r>
            <a:r>
              <a:rPr lang="fr-FR" sz="2400" dirty="0">
                <a:latin typeface="Comic Sans MS" panose="030F0702030302020204" pitchFamily="66" charset="0"/>
              </a:rPr>
              <a:t>:</a:t>
            </a:r>
          </a:p>
          <a:p>
            <a:r>
              <a:rPr lang="fr-FR" sz="2400" dirty="0">
                <a:latin typeface="Comic Sans MS" panose="030F0702030302020204" pitchFamily="66" charset="0"/>
              </a:rPr>
              <a:t>Axe n°2 : L’hygiène des mains 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D2D94A08-06E5-468A-8526-2D42B983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NE DES MAINS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476375" y="2060575"/>
            <a:ext cx="7010400" cy="4114800"/>
          </a:xfrm>
        </p:spPr>
        <p:txBody>
          <a:bodyPr anchor="ctr"/>
          <a:lstStyle/>
          <a:p>
            <a:pPr marL="0" algn="just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R8.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La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désinfection des mains par friction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avec un produit hydro-alcoolique est la </a:t>
            </a:r>
            <a:r>
              <a:rPr lang="fr-FR" altLang="fr-FR" sz="2400" b="1" dirty="0">
                <a:solidFill>
                  <a:srgbClr val="FF0000"/>
                </a:solidFill>
                <a:latin typeface="Comic Sans MS" pitchFamily="66" charset="0"/>
              </a:rPr>
              <a:t>technique de référence</a:t>
            </a:r>
            <a:r>
              <a:rPr lang="fr-FR" altLang="fr-FR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dans toutes les indications d’hygiène des mains en l’absence de souillure visible.</a:t>
            </a:r>
          </a:p>
          <a:p>
            <a:pPr marL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1800" b="1" i="1" dirty="0">
                <a:solidFill>
                  <a:schemeClr val="tx1"/>
                </a:solidFill>
                <a:latin typeface="Comic Sans MS" pitchFamily="66" charset="0"/>
              </a:rPr>
              <a:t>    </a:t>
            </a:r>
            <a:endParaRPr lang="fr-FR" altLang="fr-FR" sz="1800" i="1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latin typeface="Comic Sans MS" pitchFamily="66" charset="0"/>
              </a:rPr>
              <a:t>   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fr-FR" altLang="fr-FR" sz="2000" dirty="0">
              <a:latin typeface="Comic Sans MS" pitchFamily="66" charset="0"/>
            </a:endParaRPr>
          </a:p>
        </p:txBody>
      </p:sp>
      <p:sp>
        <p:nvSpPr>
          <p:cNvPr id="3277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677897BB-9421-440D-87EC-604CB3AA762F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="" xmlns:a16="http://schemas.microsoft.com/office/drawing/2014/main" id="{D9D7B3AF-2B8D-418C-890F-32558FD2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57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NE DES MAINS</a:t>
            </a:r>
            <a:endParaRPr lang="fr-FR" altLang="fr-FR" sz="3200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idx="1"/>
          </p:nvPr>
        </p:nvSpPr>
        <p:spPr>
          <a:xfrm>
            <a:off x="1427510" y="1340768"/>
            <a:ext cx="7151688" cy="4114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Il est </a:t>
            </a:r>
            <a:r>
              <a:rPr lang="fr-FR" altLang="fr-FR" sz="25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fortement recommandé </a:t>
            </a:r>
            <a:r>
              <a:rPr lang="fr-FR" altLang="fr-FR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fr-FR" altLang="fr-FR" sz="25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 plus utiliser</a:t>
            </a:r>
            <a:r>
              <a:rPr lang="fr-FR" altLang="fr-FR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 les </a:t>
            </a:r>
            <a:r>
              <a:rPr lang="fr-FR" altLang="fr-FR" sz="2500" b="1" dirty="0">
                <a:solidFill>
                  <a:schemeClr val="tx1"/>
                </a:solidFill>
                <a:latin typeface="Comic Sans MS" panose="030F0702030302020204" pitchFamily="66" charset="0"/>
              </a:rPr>
              <a:t>solutions moussantes antiseptiques </a:t>
            </a:r>
            <a:r>
              <a:rPr lang="fr-FR" altLang="fr-FR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(savons antiseptiques ) dans la cadre des précautions standard</a:t>
            </a:r>
            <a:r>
              <a:rPr lang="fr-FR" altLang="fr-FR" sz="25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fr-FR" altLang="fr-FR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-341313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Recommandation 14 SFHH- Avril 2009</a:t>
            </a:r>
          </a:p>
        </p:txBody>
      </p:sp>
      <p:sp>
        <p:nvSpPr>
          <p:cNvPr id="48132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52DB218-F365-4A83-9103-CCE0D0AC2B7E}" type="slidenum">
              <a:rPr lang="fr-FR" altLang="fr-FR" smtClean="0"/>
              <a:pPr/>
              <a:t>11</a:t>
            </a:fld>
            <a:endParaRPr lang="fr-FR" altLang="fr-FR"/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="" xmlns:a16="http://schemas.microsoft.com/office/drawing/2014/main" id="{83059A13-5489-443E-80AA-59C7081EE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9205"/>
      </p:ext>
    </p:extLst>
  </p:cSld>
  <p:clrMapOvr>
    <a:masterClrMapping/>
  </p:clrMapOvr>
  <p:transition spd="med" advTm="23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NE DES MAINS</a:t>
            </a:r>
            <a:b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fr-FR" altLang="fr-FR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49984" y="1412776"/>
            <a:ext cx="7191375" cy="4114800"/>
          </a:xfrm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fr-FR" altLang="fr-FR" sz="2400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latin typeface="Comic Sans MS" pitchFamily="66" charset="0"/>
              </a:rPr>
              <a:t>Produits Hydro-Alcoolique 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« produit biocide destiné à l’hygiène humaine »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Plus efficace </a:t>
            </a:r>
            <a:r>
              <a:rPr lang="fr-FR" altLang="fr-FR" sz="2200" b="1" dirty="0">
                <a:solidFill>
                  <a:schemeClr val="tx1"/>
                </a:solidFill>
                <a:latin typeface="Comic Sans MS" pitchFamily="66" charset="0"/>
              </a:rPr>
              <a:t>(alcool = action désinfectante),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bactéricide, virucide et fongicide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Plus rapide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temps de contact</a:t>
            </a:r>
            <a:r>
              <a:rPr lang="fr-FR" sz="2200" dirty="0">
                <a:solidFill>
                  <a:schemeClr val="tx1"/>
                </a:solidFill>
                <a:latin typeface="Comic Sans MS" pitchFamily="66" charset="0"/>
              </a:rPr>
              <a:t> ≥</a:t>
            </a: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 30 secondes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accent1"/>
                </a:solidFill>
                <a:latin typeface="Comic Sans MS" pitchFamily="66" charset="0"/>
              </a:rPr>
              <a:t>Mieux tolérée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agents hydratants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produits émollients (glycérine…)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les parfums sont à éviter</a:t>
            </a:r>
          </a:p>
        </p:txBody>
      </p:sp>
      <p:sp>
        <p:nvSpPr>
          <p:cNvPr id="3379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68C7FD0-DEAD-4457-9B5C-B8536059A5DA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="" xmlns:a16="http://schemas.microsoft.com/office/drawing/2014/main" id="{611332AB-8A81-4D4B-AC84-A791FDDAB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1359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6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FHA : EFFICACITÉ +++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700" y="1944688"/>
            <a:ext cx="6321425" cy="41148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7D1CD8AA-D492-45A8-B995-E3B1E5C49421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Espace réservé du pied de page 3"/>
          <p:cNvSpPr txBox="1">
            <a:spLocks noGrp="1"/>
          </p:cNvSpPr>
          <p:nvPr/>
        </p:nvSpPr>
        <p:spPr bwMode="auto">
          <a:xfrm>
            <a:off x="2566988" y="6245225"/>
            <a:ext cx="4525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i="1">
              <a:solidFill>
                <a:schemeClr val="tx1"/>
              </a:solidFill>
            </a:endParaRP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2051050" y="5373688"/>
            <a:ext cx="5545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3200">
              <a:solidFill>
                <a:schemeClr val="tx1"/>
              </a:solidFill>
              <a:latin typeface="Wingdings" panose="05000000000000000000" pitchFamily="2" charset="2"/>
            </a:endParaRP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1547813" y="5378450"/>
            <a:ext cx="6553200" cy="701675"/>
          </a:xfrm>
          <a:prstGeom prst="rect">
            <a:avLst/>
          </a:prstGeom>
          <a:solidFill>
            <a:srgbClr val="FFE0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</a:rPr>
              <a:t>Réduction de la population microbienne après une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</a:rPr>
              <a:t>friction de 30 secondes</a:t>
            </a: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="" xmlns:a16="http://schemas.microsoft.com/office/drawing/2014/main" id="{3D155EC5-359B-446D-9FE4-2F2F36983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NE DES MAINS</a:t>
            </a:r>
            <a:endParaRPr lang="fr-FR" altLang="fr-FR" sz="32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350" y="1844675"/>
            <a:ext cx="7416800" cy="4114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R7.Les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5 indications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sz="2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Times New Roman" panose="02020603050405020304" pitchFamily="18" charset="0"/>
              <a:buChar char="-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avant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contact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avec le 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patient</a:t>
            </a:r>
          </a:p>
          <a:p>
            <a:pPr>
              <a:buFont typeface="Times New Roman" panose="02020603050405020304" pitchFamily="18" charset="0"/>
              <a:buChar char="-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avant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geste 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aseptique</a:t>
            </a:r>
          </a:p>
          <a:p>
            <a:pPr>
              <a:buFont typeface="Times New Roman" panose="02020603050405020304" pitchFamily="18" charset="0"/>
              <a:buChar char="-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risque d’exposition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à 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produit biologique d’origine humaine</a:t>
            </a:r>
          </a:p>
          <a:p>
            <a:pPr>
              <a:buFont typeface="Times New Roman" panose="02020603050405020304" pitchFamily="18" charset="0"/>
              <a:buChar char="-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contact avec le </a:t>
            </a: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patient</a:t>
            </a:r>
          </a:p>
          <a:p>
            <a:pPr>
              <a:buFont typeface="Times New Roman" panose="02020603050405020304" pitchFamily="18" charset="0"/>
              <a:buChar char="-"/>
              <a:defRPr/>
            </a:pPr>
            <a:r>
              <a:rPr 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contact avec l’environnement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du patient.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3174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8494712" y="6400800"/>
            <a:ext cx="64928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7E9967D7-0EB2-44B9-9632-49ED68DACC6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edia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0311" y="5875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461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FRICTION 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NIQUE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1476375" y="2060575"/>
            <a:ext cx="7272089" cy="4114800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tabLst>
                <a:tab pos="536575" algn="l"/>
              </a:tabLst>
              <a:defRPr/>
            </a:pP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Prendre une dose de PHA suffisante : </a:t>
            </a:r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≥ </a:t>
            </a: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</a:rPr>
              <a:t>3 ml 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536575" algn="l"/>
              </a:tabLst>
              <a:defRPr/>
            </a:pPr>
            <a:endParaRPr lang="fr-FR" sz="2400" b="1" dirty="0">
              <a:solidFill>
                <a:schemeClr val="tx1"/>
              </a:solidFill>
              <a:latin typeface="Comic Sans MS" pitchFamily="66" charset="0"/>
              <a:sym typeface="Symbol" pitchFamily="18" charset="2"/>
            </a:endParaRPr>
          </a:p>
          <a:p>
            <a:pPr marL="0" indent="0" eaLnBrk="1" hangingPunct="1">
              <a:lnSpc>
                <a:spcPct val="90000"/>
              </a:lnSpc>
              <a:buNone/>
              <a:tabLst>
                <a:tab pos="536575" algn="l"/>
              </a:tabLst>
              <a:defRPr/>
            </a:pP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Respecter le temps de contact : </a:t>
            </a: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</a:rPr>
              <a:t>≥ 30 secondes</a:t>
            </a:r>
            <a:endParaRPr lang="fr-FR" sz="2400" b="1" dirty="0">
              <a:solidFill>
                <a:schemeClr val="tx1"/>
              </a:solidFill>
              <a:latin typeface="Comic Sans MS" pitchFamily="66" charset="0"/>
              <a:sym typeface="Symbol" pitchFamily="18" charset="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</a:rPr>
              <a:t>Frictionner</a:t>
            </a:r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 selon la </a:t>
            </a: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</a:rPr>
              <a:t>technique standardisée </a:t>
            </a:r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en   </a:t>
            </a:r>
            <a:r>
              <a:rPr lang="fr-FR" sz="2400" b="1" dirty="0">
                <a:solidFill>
                  <a:schemeClr val="tx1"/>
                </a:solidFill>
                <a:latin typeface="Comic Sans MS" pitchFamily="66" charset="0"/>
              </a:rPr>
              <a:t>7 étapes</a:t>
            </a:r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, insister sur la paume, le pouce et l’extrémité des doigts (jusqu’au séchage complet)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endParaRPr 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fr-FR" sz="2400" i="1" dirty="0">
                <a:solidFill>
                  <a:schemeClr val="accent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400" dirty="0">
                <a:solidFill>
                  <a:schemeClr val="accent1"/>
                </a:solidFill>
                <a:latin typeface="Comic Sans MS" pitchFamily="66" charset="0"/>
                <a:sym typeface="Wingdings" pitchFamily="2" charset="2"/>
              </a:rPr>
              <a:t>Mains et poignets doivent rester imprégnés de produit pendant les 7 étapes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sz="2000" dirty="0">
              <a:latin typeface="Comic Sans MS" pitchFamily="66" charset="0"/>
            </a:endParaRPr>
          </a:p>
        </p:txBody>
      </p:sp>
      <p:sp>
        <p:nvSpPr>
          <p:cNvPr id="34820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CFFDF08F-99CF-4118-B447-6A97036D6C99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5784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89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4213" y="476250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476375" y="446088"/>
            <a:ext cx="8569325" cy="1111250"/>
          </a:xfrm>
        </p:spPr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TECHNIQUE DU LAVAGE / FRICTION</a:t>
            </a: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1862138" cy="1981200"/>
          </a:xfrm>
        </p:spPr>
      </p:pic>
      <p:pic>
        <p:nvPicPr>
          <p:cNvPr id="3584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773238"/>
            <a:ext cx="1866900" cy="1981200"/>
          </a:xfrm>
        </p:spPr>
      </p:pic>
      <p:pic>
        <p:nvPicPr>
          <p:cNvPr id="35846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773238"/>
            <a:ext cx="1960562" cy="1981200"/>
          </a:xfrm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119563" y="1860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879475" y="2076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119563" y="1931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711950" y="2147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384300" y="23637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711950" y="1787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5853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2338" y="2070100"/>
            <a:ext cx="2305050" cy="1514475"/>
          </a:xfrm>
        </p:spPr>
      </p:pic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76238" y="41640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076700"/>
            <a:ext cx="19780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2535238" y="4019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076700"/>
            <a:ext cx="19780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4767263" y="4019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585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05263"/>
            <a:ext cx="3671887" cy="189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4859338" y="4005263"/>
            <a:ext cx="9366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5861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2ED81F4-6C44-4797-A609-4EAB45910051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="" xmlns:a16="http://schemas.microsoft.com/office/drawing/2014/main" id="{9F5337EB-DFEF-47B6-87C5-3F4F2C5B0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1687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3200" dirty="0">
                <a:solidFill>
                  <a:srgbClr val="C00000"/>
                </a:solidFill>
                <a:latin typeface="Comic Sans MS" pitchFamily="66" charset="0"/>
              </a:rPr>
              <a:t>FRICTION CHIRURGICALE (1)</a:t>
            </a:r>
            <a:endParaRPr lang="fr-FR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/>
        <p:txBody>
          <a:bodyPr lIns="90000" tIns="46800" rIns="90000" bIns="46800"/>
          <a:lstStyle/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i="1" dirty="0">
                <a:solidFill>
                  <a:schemeClr val="tx1"/>
                </a:solidFill>
                <a:latin typeface="Comic Sans MS" pitchFamily="66" charset="0"/>
              </a:rPr>
              <a:t>Eliminer la flore transitoire</a:t>
            </a: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i="1" dirty="0">
                <a:solidFill>
                  <a:schemeClr val="tx1"/>
                </a:solidFill>
                <a:latin typeface="Comic Sans MS" pitchFamily="66" charset="0"/>
              </a:rPr>
              <a:t>Diminuer durablement la flore résidente</a:t>
            </a: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endParaRPr lang="fr-FR" altLang="fr-FR" dirty="0">
              <a:solidFill>
                <a:schemeClr val="tx1"/>
              </a:solidFill>
              <a:latin typeface="Comic Sans MS" pitchFamily="66" charset="0"/>
            </a:endParaRP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marL="50800" lvl="2" indent="-342900" algn="just" eaLnBrk="1" hangingPunct="1">
              <a:spcBef>
                <a:spcPts val="375"/>
              </a:spcBef>
              <a:buClr>
                <a:schemeClr val="bg2"/>
              </a:buClr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Avant tout acte chirurgical</a:t>
            </a:r>
            <a:r>
              <a:rPr lang="fr-FR" altLang="fr-FR" dirty="0">
                <a:solidFill>
                  <a:schemeClr val="tx1"/>
                </a:solidFill>
                <a:latin typeface="Comic Sans MS" pitchFamily="66" charset="0"/>
              </a:rPr>
              <a:t>, d’</a:t>
            </a: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obstétrique</a:t>
            </a:r>
            <a:r>
              <a:rPr lang="fr-FR" altLang="fr-FR" dirty="0">
                <a:solidFill>
                  <a:schemeClr val="tx1"/>
                </a:solidFill>
                <a:latin typeface="Comic Sans MS" pitchFamily="66" charset="0"/>
              </a:rPr>
              <a:t> et de </a:t>
            </a: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radiologie interventionnelle.</a:t>
            </a:r>
          </a:p>
          <a:p>
            <a:pPr marL="0" lvl="2" indent="-292100" algn="just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endParaRPr lang="fr-FR" altLang="fr-FR" dirty="0">
              <a:solidFill>
                <a:schemeClr val="tx1"/>
              </a:solidFill>
              <a:latin typeface="Comic Sans MS" pitchFamily="66" charset="0"/>
            </a:endParaRPr>
          </a:p>
          <a:p>
            <a:pPr marL="50800" lvl="2" indent="-342900" algn="just" eaLnBrk="1" hangingPunct="1">
              <a:spcBef>
                <a:spcPts val="375"/>
              </a:spcBef>
              <a:buClr>
                <a:schemeClr val="bg2"/>
              </a:buClr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Avant tout geste </a:t>
            </a:r>
            <a:r>
              <a:rPr lang="fr-FR" altLang="fr-FR" dirty="0">
                <a:solidFill>
                  <a:schemeClr val="tx1"/>
                </a:solidFill>
                <a:latin typeface="Comic Sans MS" pitchFamily="66" charset="0"/>
              </a:rPr>
              <a:t>pour lequel une </a:t>
            </a:r>
            <a:r>
              <a:rPr lang="fr-FR" altLang="fr-FR" b="1" dirty="0">
                <a:solidFill>
                  <a:schemeClr val="tx1"/>
                </a:solidFill>
                <a:latin typeface="Comic Sans MS" pitchFamily="66" charset="0"/>
              </a:rPr>
              <a:t>asepsie de type chirurgical </a:t>
            </a:r>
            <a:r>
              <a:rPr lang="fr-FR" altLang="fr-FR" dirty="0">
                <a:solidFill>
                  <a:schemeClr val="tx1"/>
                </a:solidFill>
                <a:latin typeface="Comic Sans MS" pitchFamily="66" charset="0"/>
              </a:rPr>
              <a:t>est requise : pose de cathéter central, rachidien… et autres situations </a:t>
            </a:r>
            <a:r>
              <a:rPr lang="fr-FR" altLang="fr-FR" dirty="0" smtClean="0">
                <a:solidFill>
                  <a:schemeClr val="tx1"/>
                </a:solidFill>
                <a:latin typeface="Comic Sans MS" pitchFamily="66" charset="0"/>
              </a:rPr>
              <a:t>analogues.</a:t>
            </a:r>
            <a:endParaRPr lang="fr-FR" alt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3EE4F66-726B-4DCB-A767-B72FD829FD06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édia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1632"/>
      </p:ext>
    </p:extLst>
  </p:cSld>
  <p:clrMapOvr>
    <a:masterClrMapping/>
  </p:clrMapOvr>
  <p:transition spd="med" advTm="2801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3200" dirty="0">
                <a:solidFill>
                  <a:srgbClr val="C00000"/>
                </a:solidFill>
                <a:latin typeface="Comic Sans MS" pitchFamily="66" charset="0"/>
              </a:rPr>
              <a:t>FRICTION CHIRURGICALE (2)</a:t>
            </a:r>
            <a:endParaRPr lang="fr-FR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>
          <a:xfrm>
            <a:off x="1043608" y="1905000"/>
            <a:ext cx="7490792" cy="4114800"/>
          </a:xfrm>
        </p:spPr>
        <p:txBody>
          <a:bodyPr lIns="90000" tIns="46800" rIns="90000" bIns="46800"/>
          <a:lstStyle/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rgbClr val="FF0000"/>
                </a:solidFill>
                <a:latin typeface="Comic Sans MS" pitchFamily="66" charset="0"/>
              </a:rPr>
              <a:t>2 temps de friction, précédés d’un lavage simple</a:t>
            </a: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endParaRPr lang="fr-FR" altLang="fr-FR" b="1" dirty="0">
              <a:latin typeface="Comic Sans MS" pitchFamily="66" charset="0"/>
            </a:endParaRP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chemeClr val="accent1"/>
                </a:solidFill>
                <a:latin typeface="Comic Sans MS" pitchFamily="66" charset="0"/>
              </a:rPr>
              <a:t>Lavage simple au savon doux</a:t>
            </a:r>
          </a:p>
          <a:p>
            <a:pPr marL="0" lvl="2" indent="-292100" algn="ctr" eaLnBrk="1" hangingPunct="1">
              <a:spcBef>
                <a:spcPts val="375"/>
              </a:spcBef>
              <a:buClr>
                <a:schemeClr val="bg2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b="1" dirty="0">
                <a:solidFill>
                  <a:schemeClr val="accent1"/>
                </a:solidFill>
                <a:latin typeface="Comic Sans MS" pitchFamily="66" charset="0"/>
              </a:rPr>
              <a:t> </a:t>
            </a:r>
            <a:endParaRPr lang="fr-FR" altLang="fr-FR" sz="2200" u="sng" dirty="0">
              <a:solidFill>
                <a:schemeClr val="accent1"/>
              </a:solidFill>
              <a:latin typeface="Comic Sans MS" pitchFamily="66" charset="0"/>
            </a:endParaRPr>
          </a:p>
          <a:p>
            <a:pPr marL="342900" lvl="2" indent="-342900" eaLnBrk="1" hangingPunct="1">
              <a:spcBef>
                <a:spcPts val="375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dirty="0">
                <a:solidFill>
                  <a:schemeClr val="tx1"/>
                </a:solidFill>
                <a:latin typeface="Comic Sans MS" pitchFamily="66" charset="0"/>
              </a:rPr>
              <a:t> Savonnage</a:t>
            </a:r>
            <a:r>
              <a:rPr lang="fr-FR" altLang="fr-FR" sz="22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fr-FR" altLang="fr-FR" sz="2200" dirty="0">
                <a:latin typeface="Comic Sans MS" pitchFamily="66" charset="0"/>
              </a:rPr>
              <a:t>des mains jusqu’aux coudes </a:t>
            </a:r>
            <a:r>
              <a:rPr lang="fr-FR" altLang="fr-FR" sz="2200" dirty="0">
                <a:solidFill>
                  <a:schemeClr val="bg2"/>
                </a:solidFill>
                <a:latin typeface="Comic Sans MS" pitchFamily="66" charset="0"/>
              </a:rPr>
              <a:t>: </a:t>
            </a:r>
            <a:r>
              <a:rPr lang="fr-FR" altLang="fr-FR" sz="2200" b="1" dirty="0">
                <a:solidFill>
                  <a:schemeClr val="tx1"/>
                </a:solidFill>
                <a:latin typeface="Comic Sans MS" pitchFamily="66" charset="0"/>
              </a:rPr>
              <a:t>1mn</a:t>
            </a:r>
          </a:p>
          <a:p>
            <a:pPr marL="342900" lvl="2" indent="-342900" eaLnBrk="1" hangingPunct="1">
              <a:spcBef>
                <a:spcPts val="375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dirty="0">
                <a:solidFill>
                  <a:schemeClr val="tx1"/>
                </a:solidFill>
                <a:latin typeface="Comic Sans MS" pitchFamily="66" charset="0"/>
              </a:rPr>
              <a:t> Brossage</a:t>
            </a:r>
            <a:r>
              <a:rPr lang="fr-FR" altLang="fr-FR" sz="2200" b="1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fr-FR" altLang="fr-FR" sz="2200" u="sng" dirty="0">
                <a:latin typeface="Comic Sans MS" pitchFamily="66" charset="0"/>
              </a:rPr>
              <a:t>uniquement</a:t>
            </a:r>
            <a:r>
              <a:rPr lang="fr-FR" altLang="fr-FR" sz="2200" dirty="0">
                <a:latin typeface="Comic Sans MS" pitchFamily="66" charset="0"/>
              </a:rPr>
              <a:t> des ongles :</a:t>
            </a:r>
          </a:p>
          <a:p>
            <a:pPr marL="0" lvl="2" indent="-292100" eaLnBrk="1" hangingPunct="1">
              <a:spcBef>
                <a:spcPts val="375"/>
              </a:spcBef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dirty="0">
                <a:solidFill>
                  <a:schemeClr val="accent1"/>
                </a:solidFill>
                <a:latin typeface="Comic Sans MS" pitchFamily="66" charset="0"/>
              </a:rPr>
              <a:t>              </a:t>
            </a:r>
            <a:r>
              <a:rPr lang="fr-FR" altLang="fr-FR" sz="2200" b="1" i="1" dirty="0">
                <a:solidFill>
                  <a:schemeClr val="accent1"/>
                </a:solidFill>
                <a:latin typeface="Comic Sans MS" pitchFamily="66" charset="0"/>
              </a:rPr>
              <a:t>une fois en début de programme</a:t>
            </a:r>
          </a:p>
          <a:p>
            <a:pPr marL="342900" lvl="2" indent="-342900" eaLnBrk="1" hangingPunct="1">
              <a:spcBef>
                <a:spcPts val="375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dirty="0">
                <a:latin typeface="Comic Sans MS" pitchFamily="66" charset="0"/>
              </a:rPr>
              <a:t> Rinçage</a:t>
            </a:r>
            <a:r>
              <a:rPr lang="fr-FR" altLang="fr-FR" sz="22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minutieux</a:t>
            </a:r>
          </a:p>
          <a:p>
            <a:pPr marL="342900" lvl="2" indent="-342900" eaLnBrk="1" hangingPunct="1">
              <a:spcBef>
                <a:spcPts val="375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dirty="0">
                <a:latin typeface="Comic Sans MS" pitchFamily="66" charset="0"/>
              </a:rPr>
              <a:t> Séchage</a:t>
            </a:r>
            <a:r>
              <a:rPr lang="fr-FR" altLang="fr-FR" sz="2200" dirty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fr-FR" altLang="fr-FR" sz="2200" dirty="0">
                <a:solidFill>
                  <a:schemeClr val="tx1"/>
                </a:solidFill>
                <a:latin typeface="Comic Sans MS" pitchFamily="66" charset="0"/>
              </a:rPr>
              <a:t>complet</a:t>
            </a:r>
            <a:r>
              <a:rPr lang="fr-FR" altLang="fr-FR" sz="22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fr-FR" altLang="fr-FR" sz="2200" dirty="0">
                <a:latin typeface="Comic Sans MS" pitchFamily="66" charset="0"/>
              </a:rPr>
              <a:t>par tamponnement              (essuie-mains à usage unique non stérile).</a:t>
            </a:r>
          </a:p>
          <a:p>
            <a:pPr marL="0" lvl="2" indent="0" algn="ctr" eaLnBrk="1" hangingPunct="1">
              <a:spcBef>
                <a:spcPts val="375"/>
              </a:spcBef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i="1" dirty="0">
                <a:solidFill>
                  <a:schemeClr val="accent1"/>
                </a:solidFill>
                <a:latin typeface="Comic Sans MS" pitchFamily="66" charset="0"/>
              </a:rPr>
              <a:t>Séchage des mains parfait,      </a:t>
            </a:r>
          </a:p>
          <a:p>
            <a:pPr marL="0" lvl="2" indent="0" algn="ctr" eaLnBrk="1" hangingPunct="1">
              <a:spcBef>
                <a:spcPts val="375"/>
              </a:spcBef>
              <a:buFontTx/>
              <a:buNone/>
              <a:tabLst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200" b="1" i="1" dirty="0">
                <a:solidFill>
                  <a:schemeClr val="accent1"/>
                </a:solidFill>
                <a:latin typeface="Comic Sans MS" pitchFamily="66" charset="0"/>
              </a:rPr>
              <a:t>tolérance maximale et meilleure efficacité </a:t>
            </a: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3EE4F66-726B-4DCB-A767-B72FD829FD06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5784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295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FRICTION CHIRURGICALE (3)</a:t>
            </a:r>
          </a:p>
        </p:txBody>
      </p:sp>
      <p:sp>
        <p:nvSpPr>
          <p:cNvPr id="46083" name="Espace réservé du contenu 2"/>
          <p:cNvSpPr>
            <a:spLocks noGrp="1"/>
          </p:cNvSpPr>
          <p:nvPr>
            <p:ph idx="1"/>
          </p:nvPr>
        </p:nvSpPr>
        <p:spPr>
          <a:xfrm>
            <a:off x="1273175" y="1889125"/>
            <a:ext cx="7512050" cy="4114800"/>
          </a:xfrm>
        </p:spPr>
        <p:txBody>
          <a:bodyPr/>
          <a:lstStyle/>
          <a:p>
            <a:pPr marL="0" lvl="2" indent="0" algn="ctr" eaLnBrk="1" hangingPunct="1">
              <a:spcBef>
                <a:spcPts val="375"/>
              </a:spcBef>
              <a:buClr>
                <a:srgbClr val="808080"/>
              </a:buClr>
              <a:buFontTx/>
              <a:buNone/>
              <a:tabLst>
                <a:tab pos="8226425" algn="l"/>
                <a:tab pos="9140825" algn="l"/>
                <a:tab pos="10055225" algn="l"/>
              </a:tabLst>
            </a:pPr>
            <a:r>
              <a:rPr lang="fr-FR" altLang="fr-FR" sz="2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Les 2 temps de </a:t>
            </a:r>
            <a:r>
              <a:rPr lang="fr-FR" altLang="fr-FR" sz="2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 </a:t>
            </a:r>
            <a:r>
              <a:rPr lang="fr-FR" altLang="fr-FR" sz="2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friction  </a:t>
            </a:r>
          </a:p>
          <a:p>
            <a:pPr marL="342900" lvl="2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</a:pPr>
            <a:r>
              <a:rPr lang="fr-FR" altLang="fr-FR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</a:t>
            </a:r>
            <a:r>
              <a:rPr lang="fr-FR" altLang="fr-FR" sz="2200" b="1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ère</a:t>
            </a:r>
            <a:r>
              <a:rPr lang="fr-FR" altLang="fr-FR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friction </a:t>
            </a:r>
            <a:r>
              <a:rPr lang="fr-FR" altLang="fr-FR" sz="2200" dirty="0">
                <a:latin typeface="Comic Sans MS" panose="030F0702030302020204" pitchFamily="66" charset="0"/>
              </a:rPr>
              <a:t>: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200" dirty="0">
                <a:latin typeface="Comic Sans MS" panose="030F0702030302020204" pitchFamily="66" charset="0"/>
              </a:rPr>
              <a:t>des mains aux avant-bras,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coudes inclus</a:t>
            </a:r>
            <a:r>
              <a:rPr lang="fr-FR" altLang="fr-FR" sz="2200" dirty="0">
                <a:latin typeface="Comic Sans MS" panose="030F0702030302020204" pitchFamily="66" charset="0"/>
              </a:rPr>
              <a:t>,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200" dirty="0">
                <a:latin typeface="Comic Sans MS" panose="030F0702030302020204" pitchFamily="66" charset="0"/>
              </a:rPr>
              <a:t>en insistant sur les ongles et les espaces interdigitaux jusqu’au séchage complet </a:t>
            </a:r>
            <a:r>
              <a:rPr lang="fr-FR" altLang="fr-FR" sz="2200" dirty="0">
                <a:latin typeface="Comic Sans MS" panose="030F0702030302020204" pitchFamily="66" charset="0"/>
                <a:cs typeface="Arial" panose="020B0604020202020204" pitchFamily="34" charset="0"/>
              </a:rPr>
              <a:t>≥</a:t>
            </a:r>
            <a:r>
              <a:rPr lang="fr-FR" altLang="fr-FR" sz="2200" dirty="0">
                <a:latin typeface="Comic Sans MS" panose="030F0702030302020204" pitchFamily="66" charset="0"/>
              </a:rPr>
              <a:t> 30 secondes.</a:t>
            </a:r>
          </a:p>
          <a:p>
            <a:pPr marL="342900" lvl="2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8226425" algn="l"/>
                <a:tab pos="9140825" algn="l"/>
                <a:tab pos="10055225" algn="l"/>
              </a:tabLst>
            </a:pPr>
            <a:r>
              <a:rPr lang="fr-FR" altLang="fr-FR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2</a:t>
            </a:r>
            <a:r>
              <a:rPr lang="fr-FR" altLang="fr-FR" sz="2200" b="1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ème</a:t>
            </a:r>
            <a:r>
              <a:rPr lang="fr-FR" altLang="fr-FR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friction </a:t>
            </a:r>
            <a:r>
              <a:rPr lang="fr-FR" altLang="fr-FR" sz="2200" dirty="0">
                <a:latin typeface="Comic Sans MS" panose="030F0702030302020204" pitchFamily="66" charset="0"/>
              </a:rPr>
              <a:t>: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200" dirty="0">
                <a:latin typeface="Comic Sans MS" panose="030F0702030302020204" pitchFamily="66" charset="0"/>
              </a:rPr>
              <a:t>des mains aux avant-bras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coudes exclus</a:t>
            </a:r>
            <a:r>
              <a:rPr lang="fr-FR" altLang="fr-FR" sz="2200" dirty="0">
                <a:latin typeface="Comic Sans MS" panose="030F0702030302020204" pitchFamily="66" charset="0"/>
              </a:rPr>
              <a:t>, </a:t>
            </a:r>
            <a:r>
              <a:rPr lang="fr-FR" altLang="fr-F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en</a:t>
            </a:r>
            <a:r>
              <a:rPr lang="fr-FR" altLang="fr-FR" sz="22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200" dirty="0">
                <a:latin typeface="Comic Sans MS" panose="030F0702030302020204" pitchFamily="66" charset="0"/>
              </a:rPr>
              <a:t>insistant sur les ongles et les espaces interdigitaux jusqu’au séchage complet </a:t>
            </a:r>
            <a:r>
              <a:rPr lang="fr-FR" altLang="fr-FR" sz="2200" dirty="0">
                <a:latin typeface="Comic Sans MS" panose="030F0702030302020204" pitchFamily="66" charset="0"/>
                <a:cs typeface="Arial" panose="020B0604020202020204" pitchFamily="34" charset="0"/>
              </a:rPr>
              <a:t>≥</a:t>
            </a:r>
            <a:r>
              <a:rPr lang="fr-FR" altLang="fr-FR" sz="2200" dirty="0">
                <a:latin typeface="Comic Sans MS" panose="030F0702030302020204" pitchFamily="66" charset="0"/>
              </a:rPr>
              <a:t> 30 secondes.</a:t>
            </a:r>
          </a:p>
          <a:p>
            <a:pPr marL="0" lvl="2" indent="0" eaLnBrk="1" hangingPunct="1">
              <a:spcBef>
                <a:spcPts val="1200"/>
              </a:spcBef>
              <a:buFontTx/>
              <a:buNone/>
              <a:tabLst>
                <a:tab pos="8226425" algn="l"/>
                <a:tab pos="9140825" algn="l"/>
                <a:tab pos="10055225" algn="l"/>
              </a:tabLst>
            </a:pPr>
            <a:endParaRPr lang="fr-FR" altLang="fr-FR" sz="2200" dirty="0">
              <a:latin typeface="Comic Sans MS" panose="030F0702030302020204" pitchFamily="66" charset="0"/>
            </a:endParaRPr>
          </a:p>
          <a:p>
            <a:pPr marL="0" lvl="2" indent="0" algn="ctr" eaLnBrk="1" hangingPunct="1">
              <a:spcBef>
                <a:spcPts val="475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tabLst>
                <a:tab pos="8226425" algn="l"/>
                <a:tab pos="9140825" algn="l"/>
                <a:tab pos="10055225" algn="l"/>
              </a:tabLst>
            </a:pPr>
            <a:r>
              <a:rPr lang="fr-FR" altLang="fr-FR" sz="2200" b="1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Respect des 2 frictions,  </a:t>
            </a:r>
          </a:p>
          <a:p>
            <a:pPr marL="0" lvl="2" indent="0" algn="ctr" eaLnBrk="1" hangingPunct="1">
              <a:spcBef>
                <a:spcPts val="475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tabLst>
                <a:tab pos="8226425" algn="l"/>
                <a:tab pos="9140825" algn="l"/>
                <a:tab pos="10055225" algn="l"/>
              </a:tabLst>
            </a:pPr>
            <a:r>
              <a:rPr lang="fr-FR" altLang="fr-FR" sz="2200" b="1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 garantie d’efficacité de l’antisepsie cutanée</a:t>
            </a:r>
          </a:p>
          <a:p>
            <a:pPr marL="0" lvl="2" indent="0" eaLnBrk="1" hangingPunct="1">
              <a:tabLst>
                <a:tab pos="8226425" algn="l"/>
                <a:tab pos="9140825" algn="l"/>
                <a:tab pos="10055225" algn="l"/>
              </a:tabLst>
            </a:pPr>
            <a:endParaRPr lang="fr-FR" altLang="fr-FR" sz="22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marL="0" eaLnBrk="1" hangingPunct="1">
              <a:tabLst>
                <a:tab pos="8226425" algn="l"/>
                <a:tab pos="9140825" algn="l"/>
                <a:tab pos="10055225" algn="l"/>
              </a:tabLst>
            </a:pPr>
            <a:endParaRPr lang="fr-FR" altLang="fr-FR" sz="2200" dirty="0">
              <a:latin typeface="Comic Sans MS" panose="030F0702030302020204" pitchFamily="66" charset="0"/>
            </a:endParaRPr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C7FD859B-C14E-4262-B681-D329FC9F10A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edia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320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1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altLang="fr-FR" sz="3600" b="1">
                <a:solidFill>
                  <a:schemeClr val="tx1"/>
                </a:solidFill>
                <a:latin typeface="Comic Sans MS" panose="030F0702030302020204" pitchFamily="66" charset="0"/>
              </a:rPr>
              <a:t>2- HYGIÈNE DES MAINS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68" y="2720206"/>
            <a:ext cx="2300404" cy="3282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220577"/>
            <a:ext cx="2376264" cy="341406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="" xmlns:a16="http://schemas.microsoft.com/office/drawing/2014/main" id="{0794EA15-6DD0-455B-A037-23897BD0D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003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CONTRE-INDICATIONS / PHA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01738" y="2060848"/>
            <a:ext cx="7116762" cy="5331265"/>
          </a:xfrm>
        </p:spPr>
        <p:txBody>
          <a:bodyPr lIns="90000" tIns="46800" rIns="90000" bIns="46800" anchor="ctr"/>
          <a:lstStyle/>
          <a:p>
            <a:pPr marL="341313" indent="-341313" defTabSz="449263">
              <a:buClr>
                <a:schemeClr val="accent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Dans le cadre des PS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</a:p>
          <a:p>
            <a:pPr defTabSz="449263"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R9.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En cas de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mains visiblement souillées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, procéder à un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lavage à l’eau et au savon.</a:t>
            </a:r>
          </a:p>
          <a:p>
            <a:pPr defTabSz="449263"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Contact accidentel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avec un produit biologique d’origine humaine (sang, urines…)</a:t>
            </a:r>
          </a:p>
          <a:p>
            <a:pPr marL="0" indent="0" defTabSz="449263">
              <a:buClr>
                <a:schemeClr val="accent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defTabSz="449263">
              <a:buClr>
                <a:schemeClr val="accent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i="1" dirty="0">
                <a:solidFill>
                  <a:schemeClr val="accent1"/>
                </a:solidFill>
                <a:latin typeface="Comic Sans MS" pitchFamily="66" charset="0"/>
              </a:rPr>
              <a:t>Dans le cadre des Précautions Complémentaires </a:t>
            </a:r>
          </a:p>
          <a:p>
            <a:pPr marL="1587" defTabSz="449263"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s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ans effet sur les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parasites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(sarcopte de la gale, poux)</a:t>
            </a:r>
          </a:p>
          <a:p>
            <a:pPr marL="1587" defTabSz="449263"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activité modérée sur les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formes sporulées des bactéries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fr-FR" altLang="fr-FR" sz="2400" i="1" dirty="0">
                <a:solidFill>
                  <a:schemeClr val="tx1"/>
                </a:solidFill>
                <a:latin typeface="Comic Sans MS" pitchFamily="66" charset="0"/>
              </a:rPr>
              <a:t>Clostridium difficile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 marL="0" indent="-341313" defTabSz="449263">
              <a:buClr>
                <a:schemeClr val="accent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-341313" defTabSz="449263">
              <a:buClr>
                <a:schemeClr val="accent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altLang="fr-FR" sz="2400" dirty="0">
              <a:latin typeface="Comic Sans MS" pitchFamily="66" charset="0"/>
            </a:endParaRPr>
          </a:p>
          <a:p>
            <a:pPr marL="457200" lvl="1" indent="0" defTabSz="449263">
              <a:buSzPct val="7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altLang="fr-FR" sz="2400" dirty="0">
              <a:latin typeface="Comic Sans MS" pitchFamily="66" charset="0"/>
            </a:endParaRPr>
          </a:p>
        </p:txBody>
      </p:sp>
      <p:sp>
        <p:nvSpPr>
          <p:cNvPr id="3789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DA0D511-E6EB-4BFF-8C1F-8DC6287F1429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media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038" y="60397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0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507413" cy="5073650"/>
          </a:xfrm>
        </p:spPr>
        <p:txBody>
          <a:bodyPr/>
          <a:lstStyle/>
          <a:p>
            <a:pPr marL="0" indent="0"/>
            <a:endParaRPr lang="fr-FR" altLang="fr-FR" sz="2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fr-FR" sz="2800" dirty="0">
              <a:latin typeface="Comic Sans MS" panose="030F0702030302020204" pitchFamily="66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086654" y="1916832"/>
            <a:ext cx="789068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 souillures visibles-parasites- </a:t>
            </a:r>
            <a:r>
              <a:rPr lang="fr-FR" altLang="fr-FR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Clostridium difficile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       1-Lavage simple au savon doux 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   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rinçage – séchage minutieux (par tamponnements)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    - élimination par action mécanique des souillures, parasites, spores…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2-Friction Hygiénique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mains bien sèches ++)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    - élimination par désinfection des formes non sporulées et autres bactéries (BMR/BHR…)</a:t>
            </a: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555750" y="571500"/>
            <a:ext cx="7559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LAVAGE SIMPLE </a:t>
            </a:r>
            <a:r>
              <a:rPr lang="fr-FR" altLang="fr-FR" sz="4400">
                <a:solidFill>
                  <a:srgbClr val="C00000"/>
                </a:solidFill>
                <a:latin typeface="Comic Sans MS" panose="030F0702030302020204" pitchFamily="66" charset="0"/>
              </a:rPr>
              <a:t>+</a:t>
            </a:r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 FRICTION (1)</a:t>
            </a:r>
          </a:p>
        </p:txBody>
      </p:sp>
      <p:sp>
        <p:nvSpPr>
          <p:cNvPr id="3994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FF11962C-A048-4134-B962-62EDCD486C7D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media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5013" y="60511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0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3657600"/>
            <a:ext cx="609600" cy="609600"/>
          </a:xfrm>
        </p:spPr>
      </p:pic>
      <p:sp>
        <p:nvSpPr>
          <p:cNvPr id="4096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EA997735-B41E-4D69-B3C7-0A3CCDB6D9E1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64" name="Picture 3" descr="G:\Capture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9089"/>
            <a:ext cx="76327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79216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1116013" y="5805488"/>
            <a:ext cx="7632700" cy="400050"/>
          </a:xfrm>
          <a:prstGeom prst="rect">
            <a:avLst/>
          </a:prstGeom>
          <a:solidFill>
            <a:srgbClr val="FFE5C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</a:rPr>
              <a:t>      PHA appliqué immédiatement après le lavage = inefficacité  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1555750" y="571500"/>
            <a:ext cx="7559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LAVAGE SIMPLE </a:t>
            </a:r>
            <a:r>
              <a:rPr lang="fr-FR" altLang="fr-FR" sz="4400">
                <a:solidFill>
                  <a:srgbClr val="C00000"/>
                </a:solidFill>
                <a:latin typeface="Comic Sans MS" panose="030F0702030302020204" pitchFamily="66" charset="0"/>
              </a:rPr>
              <a:t>+</a:t>
            </a:r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 FRICTION (2)</a:t>
            </a:r>
          </a:p>
        </p:txBody>
      </p:sp>
      <p:pic>
        <p:nvPicPr>
          <p:cNvPr id="4" name="media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6" y="60299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0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VC-02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8625"/>
            <a:ext cx="264318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MVC-022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2643188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MVC-024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860800"/>
            <a:ext cx="26431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MVC-025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221163"/>
            <a:ext cx="26431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851275" y="5876925"/>
            <a:ext cx="1798638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>
                <a:solidFill>
                  <a:schemeClr val="tx1"/>
                </a:solidFill>
                <a:latin typeface="Comic Sans MS" panose="030F0702030302020204" pitchFamily="66" charset="0"/>
              </a:rPr>
              <a:t>SECHER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499225" y="3573463"/>
            <a:ext cx="253682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>
                <a:solidFill>
                  <a:schemeClr val="tx1"/>
                </a:solidFill>
                <a:latin typeface="Comic Sans MS" panose="030F0702030302020204" pitchFamily="66" charset="0"/>
              </a:rPr>
              <a:t>SAVONNER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11188" y="6234113"/>
            <a:ext cx="176212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>
                <a:solidFill>
                  <a:schemeClr val="tx1"/>
                </a:solidFill>
                <a:latin typeface="Comic Sans MS" panose="030F0702030302020204" pitchFamily="66" charset="0"/>
              </a:rPr>
              <a:t>RINCER</a:t>
            </a:r>
          </a:p>
        </p:txBody>
      </p:sp>
      <p:pic>
        <p:nvPicPr>
          <p:cNvPr id="41993" name="Picture 9" descr="MVC-022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2575"/>
            <a:ext cx="264318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65150" y="3497263"/>
            <a:ext cx="2351088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>
                <a:solidFill>
                  <a:schemeClr val="tx1"/>
                </a:solidFill>
                <a:latin typeface="Comic Sans MS" panose="030F0702030302020204" pitchFamily="66" charset="0"/>
              </a:rPr>
              <a:t>MOUILLER</a:t>
            </a:r>
          </a:p>
        </p:txBody>
      </p:sp>
      <p:pic>
        <p:nvPicPr>
          <p:cNvPr id="41995" name="Picture 11" descr="MMj02238020000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744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443663" y="6092825"/>
            <a:ext cx="24479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tx1"/>
                </a:solidFill>
                <a:latin typeface="Comic Sans MS" panose="030F0702030302020204" pitchFamily="66" charset="0"/>
              </a:rPr>
              <a:t>Fermer le robinet </a:t>
            </a:r>
            <a:r>
              <a:rPr lang="fr-FR" altLang="fr-FR" sz="1400" b="1">
                <a:solidFill>
                  <a:schemeClr val="tx1"/>
                </a:solidFill>
                <a:latin typeface="Comic Sans MS" panose="030F0702030302020204" pitchFamily="66" charset="0"/>
              </a:rPr>
              <a:t>avec dernier essuie-mains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635375" y="3284538"/>
            <a:ext cx="2016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8288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800" b="1">
                <a:solidFill>
                  <a:schemeClr val="tx1"/>
                </a:solidFill>
                <a:latin typeface="Comic Sans MS" panose="030F0702030302020204" pitchFamily="66" charset="0"/>
              </a:rPr>
              <a:t>1 DOSE</a:t>
            </a:r>
          </a:p>
        </p:txBody>
      </p:sp>
      <p:graphicFrame>
        <p:nvGraphicFramePr>
          <p:cNvPr id="181275" name="Group 27"/>
          <p:cNvGraphicFramePr>
            <a:graphicFrameLocks noGrp="1"/>
          </p:cNvGraphicFramePr>
          <p:nvPr/>
        </p:nvGraphicFramePr>
        <p:xfrm>
          <a:off x="1476375" y="188913"/>
          <a:ext cx="7561263" cy="1216025"/>
        </p:xfrm>
        <a:graphic>
          <a:graphicData uri="http://schemas.openxmlformats.org/drawingml/2006/table">
            <a:tbl>
              <a:tblPr/>
              <a:tblGrid>
                <a:gridCol w="7561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tabLst>
                          <a:tab pos="814388" algn="l"/>
                        </a:tabLst>
                        <a:defRPr sz="2600">
                          <a:solidFill>
                            <a:schemeClr val="tx2"/>
                          </a:solidFill>
                          <a:latin typeface="Arial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tabLst>
                          <a:tab pos="814388" algn="l"/>
                        </a:tabLst>
                        <a:defRPr sz="2400">
                          <a:solidFill>
                            <a:schemeClr val="tx2"/>
                          </a:solidFill>
                          <a:latin typeface="Arial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2"/>
                        </a:buClr>
                        <a:tabLst>
                          <a:tab pos="814388" algn="l"/>
                        </a:tabLst>
                        <a:defRPr sz="2000">
                          <a:solidFill>
                            <a:schemeClr val="tx2"/>
                          </a:solidFill>
                          <a:latin typeface="Arial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814388" algn="l"/>
                        </a:tabLst>
                      </a:pPr>
                      <a:r>
                        <a:rPr kumimoji="0" lang="fr-FR" altLang="fr-F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Procédure                            Produits / matériel                                   Technique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1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tabLst>
                          <a:tab pos="814388" algn="l"/>
                        </a:tabLst>
                        <a:defRPr sz="2600">
                          <a:solidFill>
                            <a:schemeClr val="tx2"/>
                          </a:solidFill>
                          <a:latin typeface="Arial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tabLst>
                          <a:tab pos="814388" algn="l"/>
                        </a:tabLst>
                        <a:defRPr sz="2400">
                          <a:solidFill>
                            <a:schemeClr val="tx2"/>
                          </a:solidFill>
                          <a:latin typeface="Arial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2"/>
                        </a:buClr>
                        <a:tabLst>
                          <a:tab pos="814388" algn="l"/>
                        </a:tabLst>
                        <a:defRPr sz="2000">
                          <a:solidFill>
                            <a:schemeClr val="tx2"/>
                          </a:solidFill>
                          <a:latin typeface="Arial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14388" algn="l"/>
                        </a:tabLst>
                        <a:defRPr>
                          <a:solidFill>
                            <a:schemeClr val="tx2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814388" algn="l"/>
                        </a:tabLst>
                      </a:pPr>
                      <a:r>
                        <a:rPr kumimoji="0" lang="fr-FR" alt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Lavage simple des mains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 Savon doux                                                      - Mouiller mains / poignets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814388" algn="l"/>
                        </a:tabLst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                                  -  Eau du réseau                                                 - Savonner 15 sec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Times New Roman" pitchFamily="18" charset="0"/>
                        <a:buNone/>
                        <a:tabLst>
                          <a:tab pos="814388" algn="l"/>
                        </a:tabLst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Technique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          - Essuie-mains à UU                                           - Rincer  +++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Times New Roman" pitchFamily="18" charset="0"/>
                        <a:buNone/>
                        <a:tabLst>
                          <a:tab pos="814388" algn="l"/>
                        </a:tabLst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                                                 - Sac poubelle (noir)                                            - Sécher  ++ tamponnements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2006" name="Picture 22" descr="ANd9GcQrxJUGzIFTvwvqJKXZYm2_kVBfrBWapu3omiN5CxMKFc7RBH3ZUP_LvdI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15113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7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567F67E-9831-418A-9C8B-471794A0C4E6}" type="slidenum">
              <a:rPr lang="fr-FR" altLang="fr-FR" smtClean="0"/>
              <a:pPr/>
              <a:t>23</a:t>
            </a:fld>
            <a:endParaRPr lang="fr-FR" altLang="fr-FR"/>
          </a:p>
        </p:txBody>
      </p:sp>
      <p:pic>
        <p:nvPicPr>
          <p:cNvPr id="3" name="media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2109" y="5481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1524000" y="135082"/>
            <a:ext cx="701040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PROMOTION A L’HDM </a:t>
            </a:r>
            <a:endParaRPr lang="fr-FR" altLang="fr-FR" sz="32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1403648" y="1795103"/>
            <a:ext cx="7521936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L’accompagnement </a:t>
            </a:r>
            <a:r>
              <a:rPr lang="fr-FR" altLang="fr-FR" sz="24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du personnel </a:t>
            </a:r>
            <a:r>
              <a:rPr lang="fr-FR" altLang="fr-FR" sz="24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+++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limiter l’agression des mains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favoriser l’utilisation des </a:t>
            </a:r>
            <a:r>
              <a:rPr lang="fr-FR" altLang="fr-FR" sz="2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PHA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altLang="fr-FR" sz="24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Consignes à rappeler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limiter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le lavage des mains 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strictement aux indications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limiter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l’association friction + lavage 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aux indications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abandonner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les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savons antiseptiques 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(cadre de l’hygiène des mains)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mettre les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gants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 sur des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mains bien sèches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utiliser régulièrement une </a:t>
            </a:r>
            <a:r>
              <a:rPr lang="fr-FR" altLang="fr-FR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crème protectrice</a:t>
            </a:r>
            <a:r>
              <a:rPr lang="fr-FR" altLang="fr-FR" sz="2000" dirty="0">
                <a:latin typeface="Comic Sans MS" panose="030F0702030302020204" pitchFamily="66" charset="0"/>
                <a:cs typeface="Arial" panose="020B0604020202020204" pitchFamily="34" charset="0"/>
              </a:rPr>
              <a:t>, après le </a:t>
            </a:r>
            <a:r>
              <a:rPr lang="fr-FR" altLang="fr-FR" sz="2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travail</a:t>
            </a:r>
            <a:endParaRPr lang="fr-FR" altLang="fr-FR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915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DE91970-17B1-4F1E-B2FD-E4DFCD97DFF5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984" y="5784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42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1524000" y="135082"/>
            <a:ext cx="7010400" cy="1527175"/>
          </a:xfrm>
        </p:spPr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NE DES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MAINS </a:t>
            </a:r>
            <a:r>
              <a:rPr lang="fr-FR" altLang="fr-FR" sz="28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CONCLUSION</a:t>
            </a:r>
            <a:endParaRPr lang="fr-FR" altLang="fr-FR" sz="28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1268232" y="1873403"/>
            <a:ext cx="7521936" cy="4114800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4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Formation </a:t>
            </a:r>
            <a:r>
              <a:rPr lang="fr-FR" altLang="fr-FR" sz="24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à la pratique de la friction </a:t>
            </a:r>
            <a:r>
              <a:rPr lang="fr-FR" altLang="fr-FR" sz="24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+++</a:t>
            </a:r>
          </a:p>
          <a:p>
            <a:pPr marL="0" indent="0" algn="ctr">
              <a:buNone/>
            </a:pPr>
            <a:endParaRPr lang="fr-FR" altLang="fr-FR" sz="1800" i="1" dirty="0">
              <a:solidFill>
                <a:schemeClr val="accent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altLang="fr-FR" sz="1800" i="1" dirty="0">
              <a:solidFill>
                <a:schemeClr val="accent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altLang="fr-FR" sz="24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</a:t>
            </a:r>
            <a:r>
              <a:rPr lang="fr-FR" altLang="fr-FR" sz="2400" i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cas de problème cutané, </a:t>
            </a:r>
            <a:endParaRPr lang="fr-FR" altLang="fr-FR" sz="2400" i="1" dirty="0" smtClean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altLang="fr-FR" sz="24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consulter </a:t>
            </a:r>
            <a:r>
              <a:rPr lang="fr-FR" altLang="fr-FR" sz="2400" i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 service de la médecine du </a:t>
            </a:r>
            <a:r>
              <a:rPr lang="fr-FR" altLang="fr-FR" sz="2400" i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travail</a:t>
            </a:r>
          </a:p>
          <a:p>
            <a:pPr marL="0" indent="0" algn="ctr">
              <a:buNone/>
            </a:pPr>
            <a:endParaRPr lang="fr-FR" altLang="fr-FR" sz="2400" i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Anti-</a:t>
            </a:r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bad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buzz : </a:t>
            </a:r>
            <a:endParaRPr lang="fr-FR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err="1" smtClean="0">
                <a:latin typeface="Comic Sans MS" panose="030F0702030302020204" pitchFamily="66" charset="0"/>
              </a:rPr>
              <a:t>lobbing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>
                <a:latin typeface="Comic Sans MS" panose="030F0702030302020204" pitchFamily="66" charset="0"/>
              </a:rPr>
              <a:t>anti-produits hydro-alcooliques 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Guide HDM </a:t>
            </a:r>
            <a:r>
              <a:rPr lang="fr-FR" sz="2400" dirty="0">
                <a:latin typeface="Comic Sans MS" panose="030F0702030302020204" pitchFamily="66" charset="0"/>
              </a:rPr>
              <a:t>SF2H mars 2018 (p41) </a:t>
            </a:r>
          </a:p>
          <a:p>
            <a:pPr marL="0" indent="0" algn="ctr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915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DE91970-17B1-4F1E-B2FD-E4DFCD97DFF5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5683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595"/>
      </p:ext>
    </p:extLst>
  </p:cSld>
  <p:clrMapOvr>
    <a:masterClrMapping/>
  </p:clrMapOvr>
  <p:transition spd="slow" advTm="7442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4945" y="550875"/>
            <a:ext cx="7010400" cy="1527175"/>
          </a:xfrm>
        </p:spPr>
        <p:txBody>
          <a:bodyPr/>
          <a:lstStyle/>
          <a:p>
            <a:r>
              <a:rPr lang="fr-FR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Des questions sur </a:t>
            </a:r>
            <a:r>
              <a:rPr lang="fr-FR" sz="4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l’Hygiène </a:t>
            </a:r>
            <a:r>
              <a:rPr lang="fr-FR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D</a:t>
            </a:r>
            <a:r>
              <a:rPr lang="fr-FR" sz="4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es </a:t>
            </a:r>
            <a:r>
              <a:rPr lang="fr-FR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M</a:t>
            </a:r>
            <a:r>
              <a:rPr lang="fr-FR" sz="4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ains </a:t>
            </a:r>
            <a:r>
              <a:rPr lang="fr-FR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?</a:t>
            </a:r>
            <a:r>
              <a:rPr lang="fr-FR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fr-FR" sz="4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2312264"/>
            <a:ext cx="7524452" cy="411480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Comic Sans MS" panose="030F0702030302020204" pitchFamily="66" charset="0"/>
              </a:rPr>
              <a:t>  </a:t>
            </a:r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</a:t>
            </a:r>
            <a:r>
              <a:rPr lang="fr-FR" sz="2800" dirty="0">
                <a:latin typeface="Comic Sans MS" panose="030F0702030302020204" pitchFamily="66" charset="0"/>
                <a:hlinkClick r:id="rId4"/>
              </a:rPr>
              <a:t>dalmas.j@chu-nice.fr</a:t>
            </a:r>
            <a:endParaRPr lang="fr-FR" sz="2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sz="2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sz="2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800" dirty="0" smtClean="0">
                <a:latin typeface="Comic Sans MS" panose="030F0702030302020204" pitchFamily="66" charset="0"/>
              </a:rPr>
              <a:t>Session </a:t>
            </a:r>
            <a:r>
              <a:rPr lang="fr-FR" sz="2800" dirty="0">
                <a:latin typeface="Comic Sans MS" panose="030F0702030302020204" pitchFamily="66" charset="0"/>
              </a:rPr>
              <a:t>n° 3  </a:t>
            </a:r>
          </a:p>
          <a:p>
            <a:pPr marL="0" indent="0" algn="ctr">
              <a:buNone/>
            </a:pPr>
            <a:r>
              <a:rPr lang="fr-FR" sz="2800" dirty="0">
                <a:latin typeface="Comic Sans MS" panose="030F0702030302020204" pitchFamily="66" charset="0"/>
              </a:rPr>
              <a:t>Les Equipements de Protection Individuelle (EPI)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5C48DB-32F3-4922-B080-895B19B9FCE7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pic>
        <p:nvPicPr>
          <p:cNvPr id="5" name="media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51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1524000" y="135082"/>
            <a:ext cx="7010400" cy="1527175"/>
          </a:xfrm>
        </p:spPr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FLORES CUTANÉES</a:t>
            </a:r>
            <a:b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transitoire/résidente</a:t>
            </a:r>
            <a:endParaRPr lang="fr-FR" altLang="fr-FR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6375" y="1773238"/>
            <a:ext cx="7127875" cy="446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1- </a:t>
            </a:r>
            <a:r>
              <a:rPr lang="fr-FR" altLang="fr-FR" sz="2400" b="1" dirty="0">
                <a:solidFill>
                  <a:srgbClr val="FF0000"/>
                </a:solidFill>
                <a:latin typeface="Comic Sans MS" pitchFamily="66" charset="0"/>
              </a:rPr>
              <a:t>Flore transitoire :</a:t>
            </a:r>
          </a:p>
          <a:p>
            <a:pPr marL="0" eaLnBrk="1" hangingPunct="1"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Déposée sur la peau lors de contacts avec le patient 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fr-FR" altLang="fr-FR" sz="2400" i="1" dirty="0">
                <a:solidFill>
                  <a:srgbClr val="C00000"/>
                </a:solidFill>
                <a:latin typeface="Comic Sans MS" pitchFamily="66" charset="0"/>
              </a:rPr>
              <a:t>Staphylococcus aureus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, entérobactéries…)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ou l’environnement contaminé 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fr-FR" altLang="fr-FR" sz="2400" i="1" dirty="0">
                <a:solidFill>
                  <a:srgbClr val="C00000"/>
                </a:solidFill>
                <a:latin typeface="Comic Sans MS" pitchFamily="66" charset="0"/>
              </a:rPr>
              <a:t>Pseudomonas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fr-FR" altLang="fr-FR" sz="2400" i="1" dirty="0" err="1">
                <a:solidFill>
                  <a:srgbClr val="C00000"/>
                </a:solidFill>
                <a:latin typeface="Comic Sans MS" pitchFamily="66" charset="0"/>
              </a:rPr>
              <a:t>Acinetobacter</a:t>
            </a:r>
            <a:r>
              <a:rPr lang="fr-FR" altLang="fr-FR" sz="2400" dirty="0" smtClean="0">
                <a:solidFill>
                  <a:srgbClr val="C00000"/>
                </a:solidFill>
                <a:latin typeface="Comic Sans MS" pitchFamily="66" charset="0"/>
              </a:rPr>
              <a:t>…)</a:t>
            </a:r>
          </a:p>
          <a:p>
            <a:pPr marL="0" eaLnBrk="1" hangingPunct="1">
              <a:buNone/>
              <a:defRPr/>
            </a:pPr>
            <a:endParaRPr lang="fr-FR" altLang="fr-FR" sz="2400" dirty="0">
              <a:solidFill>
                <a:srgbClr val="C00000"/>
              </a:solidFill>
              <a:latin typeface="Comic Sans MS" pitchFamily="66" charset="0"/>
            </a:endParaRP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   - couches superficielles de l’épithélium</a:t>
            </a: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   - infections nosocomiales +++</a:t>
            </a: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   - plus accessible, élimination plus facile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r-FR" altLang="fr-FR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endParaRPr lang="fr-FR" altLang="fr-FR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92C280-E468-42E3-9A75-C351B5343B78}" type="slidenum">
              <a:rPr lang="fr-FR" altLang="fr-FR" smtClean="0"/>
              <a:pPr/>
              <a:t>3</a:t>
            </a:fld>
            <a:endParaRPr lang="fr-FR" altLang="fr-FR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="" xmlns:a16="http://schemas.microsoft.com/office/drawing/2014/main" id="{C5304F82-A96C-4703-886F-8D702C575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104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9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1524000" y="135082"/>
            <a:ext cx="7010400" cy="1527175"/>
          </a:xfrm>
        </p:spPr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FLORES CUTANÉES</a:t>
            </a:r>
            <a:b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transitoire/résidente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fr-FR" altLang="fr-FR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6375" y="1773238"/>
            <a:ext cx="7127875" cy="446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2- </a:t>
            </a:r>
            <a:r>
              <a:rPr lang="fr-FR" altLang="fr-FR" sz="2400" b="1" dirty="0">
                <a:solidFill>
                  <a:srgbClr val="FF0000"/>
                </a:solidFill>
                <a:latin typeface="Comic Sans MS" pitchFamily="66" charset="0"/>
              </a:rPr>
              <a:t>Flore résidente :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Permanente colonisant la peau saine</a:t>
            </a:r>
            <a:r>
              <a:rPr lang="fr-FR" altLang="fr-FR" sz="24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fr-FR" altLang="fr-FR" sz="2400" i="1" dirty="0" smtClean="0">
                <a:solidFill>
                  <a:srgbClr val="C00000"/>
                </a:solidFill>
                <a:latin typeface="Comic Sans MS" pitchFamily="66" charset="0"/>
              </a:rPr>
              <a:t>Staphylococcus </a:t>
            </a:r>
            <a:r>
              <a:rPr lang="fr-FR" altLang="fr-FR" sz="2400" i="1" dirty="0">
                <a:solidFill>
                  <a:srgbClr val="C00000"/>
                </a:solidFill>
                <a:latin typeface="Comic Sans MS" pitchFamily="66" charset="0"/>
              </a:rPr>
              <a:t>e</a:t>
            </a:r>
            <a:r>
              <a:rPr lang="fr-FR" altLang="fr-FR" sz="2400" i="1" dirty="0" smtClean="0">
                <a:solidFill>
                  <a:srgbClr val="C00000"/>
                </a:solidFill>
                <a:latin typeface="Comic Sans MS" pitchFamily="66" charset="0"/>
              </a:rPr>
              <a:t>pidermidis</a:t>
            </a:r>
            <a:r>
              <a:rPr lang="fr-FR" altLang="fr-FR" sz="2400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fr-FR" altLang="fr-FR" sz="2400" dirty="0" err="1" smtClean="0">
                <a:solidFill>
                  <a:srgbClr val="C00000"/>
                </a:solidFill>
                <a:latin typeface="Comic Sans MS" pitchFamily="66" charset="0"/>
              </a:rPr>
              <a:t>Corynebactéries</a:t>
            </a:r>
            <a:r>
              <a:rPr lang="fr-FR" altLang="fr-FR" sz="2400" dirty="0" smtClean="0">
                <a:solidFill>
                  <a:srgbClr val="C00000"/>
                </a:solidFill>
                <a:latin typeface="Comic Sans MS" pitchFamily="66" charset="0"/>
              </a:rPr>
              <a:t>…)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r-FR" altLang="fr-FR" sz="2400" dirty="0">
              <a:solidFill>
                <a:srgbClr val="C00000"/>
              </a:solidFill>
              <a:latin typeface="Comic Sans MS" pitchFamily="66" charset="0"/>
            </a:endParaRP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bg2"/>
                </a:solidFill>
                <a:latin typeface="Comic Sans MS" pitchFamily="66" charset="0"/>
              </a:rPr>
              <a:t>   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- couches superficielles/profondes de l’épithélium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    - peu d’infections nosocomiales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    - moins accessible, élimination plus difficile </a:t>
            </a:r>
          </a:p>
          <a:p>
            <a:pPr marL="0" indent="476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endParaRPr lang="fr-FR" altLang="fr-FR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  <a:p>
            <a:pPr marL="0" eaLnBrk="1" hangingPunct="1">
              <a:buFont typeface="Wingdings" panose="05000000000000000000" pitchFamily="2" charset="2"/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92C280-E468-42E3-9A75-C351B5343B78}" type="slidenum">
              <a:rPr lang="fr-FR" altLang="fr-FR" smtClean="0"/>
              <a:pPr/>
              <a:t>4</a:t>
            </a:fld>
            <a:endParaRPr lang="fr-FR" altLang="fr-FR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="" xmlns:a16="http://schemas.microsoft.com/office/drawing/2014/main" id="{35F48E8D-0522-4014-B749-642086F60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8824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3895"/>
      </p:ext>
    </p:extLst>
  </p:cSld>
  <p:clrMapOvr>
    <a:masterClrMapping/>
  </p:clrMapOvr>
  <p:transition spd="slow" advTm="68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000" dirty="0">
                <a:solidFill>
                  <a:schemeClr val="folHlink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PRÉ- REQUIS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fr-FR" altLang="fr-FR" sz="2400" dirty="0">
              <a:latin typeface="Comic Sans MS" panose="030F0702030302020204" pitchFamily="66" charset="0"/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fr-FR" altLang="fr-FR" sz="2400" dirty="0">
              <a:latin typeface="Comic Sans MS" panose="030F0702030302020204" pitchFamily="66" charset="0"/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fr-FR" altLang="fr-FR" sz="2400" b="1" dirty="0">
                <a:latin typeface="Comic Sans MS" panose="030F0702030302020204" pitchFamily="66" charset="0"/>
              </a:rPr>
              <a:t>R6</a:t>
            </a:r>
            <a:r>
              <a:rPr lang="fr-FR" altLang="fr-FR" sz="2400" dirty="0">
                <a:latin typeface="Comic Sans MS" panose="030F0702030302020204" pitchFamily="66" charset="0"/>
              </a:rPr>
              <a:t>. Lors des soins et en préalable à toute hygiène des mains :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fr-FR" altLang="fr-FR" sz="2400" dirty="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omic Sans MS" panose="030F0702030302020204" pitchFamily="66" charset="0"/>
              </a:rPr>
              <a:t> avoir les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avant-bras dégagés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avoir les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ongles courts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ni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faux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ongles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ou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résine, sans vernis,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ne </a:t>
            </a:r>
            <a:r>
              <a:rPr lang="fr-FR" altLang="fr-F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pas porter de bijou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(bracelet, bague, alliance-même lisse, montre)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FR" altLang="fr-FR" sz="1800" i="1" dirty="0"/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FR" altLang="fr-FR" sz="2000" dirty="0"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fr-FR" altLang="fr-FR" sz="900" dirty="0"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fr-FR" altLang="fr-FR" sz="2000" dirty="0"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fr-FR" altLang="fr-FR" sz="1800" dirty="0"/>
          </a:p>
        </p:txBody>
      </p:sp>
      <p:sp>
        <p:nvSpPr>
          <p:cNvPr id="2458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6B7611C-32E5-4F04-9862-1593EAFB18E2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="" xmlns:a16="http://schemas.microsoft.com/office/drawing/2014/main" id="{7EB2D09C-F5CF-4B71-A13A-7481277E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8344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CULTURE DE BIJOUX: BAGUES</a:t>
            </a:r>
            <a:endParaRPr lang="fr-FR" altLang="fr-FR" sz="3200">
              <a:solidFill>
                <a:srgbClr val="C00000"/>
              </a:solidFill>
            </a:endParaRPr>
          </a:p>
        </p:txBody>
      </p:sp>
      <p:pic>
        <p:nvPicPr>
          <p:cNvPr id="25603" name="Picture 4" descr="Bagues Apres Sh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098675"/>
            <a:ext cx="7010400" cy="3727450"/>
          </a:xfrm>
        </p:spPr>
      </p:pic>
      <p:sp>
        <p:nvSpPr>
          <p:cNvPr id="2560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91BF4F20-868F-4086-B71D-1847AA423526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5219700" y="5826125"/>
            <a:ext cx="2736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</a:rPr>
              <a:t>Avant tout geste d’hygiène des mains 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="" xmlns:a16="http://schemas.microsoft.com/office/drawing/2014/main" id="{2823D5C8-5E4E-4FD8-AF66-1F5A96F6E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882775"/>
            <a:ext cx="68199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619250" y="58769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662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CULTURE DE BIJOUX : ALLIANCE</a:t>
            </a:r>
          </a:p>
        </p:txBody>
      </p:sp>
      <p:sp>
        <p:nvSpPr>
          <p:cNvPr id="26629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6366095C-C974-460E-9213-D1BEB86B21BA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7240" y="6240463"/>
            <a:ext cx="682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omic Sans MS" panose="030F0702030302020204" pitchFamily="66" charset="0"/>
              </a:rPr>
              <a:t>Meunier O, Salles F, Burger S Boehm, </a:t>
            </a:r>
            <a:r>
              <a:rPr lang="fr-FR" sz="1600" i="1" dirty="0" err="1">
                <a:latin typeface="Comic Sans MS" panose="030F0702030302020204" pitchFamily="66" charset="0"/>
              </a:rPr>
              <a:t>Hemmlé</a:t>
            </a:r>
            <a:r>
              <a:rPr lang="fr-FR" sz="1600" i="1" dirty="0">
                <a:latin typeface="Comic Sans MS" panose="030F0702030302020204" pitchFamily="66" charset="0"/>
              </a:rPr>
              <a:t> J. </a:t>
            </a:r>
          </a:p>
          <a:p>
            <a:r>
              <a:rPr lang="fr-FR" sz="1600" i="1" dirty="0">
                <a:latin typeface="Comic Sans MS" panose="030F0702030302020204" pitchFamily="66" charset="0"/>
              </a:rPr>
              <a:t>Retirer son alliance ? Une photo pour convaincre. Hygiène 2011</a:t>
            </a:r>
          </a:p>
        </p:txBody>
      </p:sp>
      <p:pic>
        <p:nvPicPr>
          <p:cNvPr id="2" name="77">
            <a:hlinkClick r:id="" action="ppaction://media"/>
            <a:extLst>
              <a:ext uri="{FF2B5EF4-FFF2-40B4-BE49-F238E27FC236}">
                <a16:creationId xmlns="" xmlns:a16="http://schemas.microsoft.com/office/drawing/2014/main" id="{0621E4C5-EB49-4C9D-9497-D71C57FFA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038" y="6057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54188"/>
            <a:ext cx="74231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581650" y="6038562"/>
            <a:ext cx="2736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</a:rPr>
              <a:t>Avant tout geste d’hygiène des mains </a:t>
            </a:r>
          </a:p>
        </p:txBody>
      </p:sp>
      <p:sp>
        <p:nvSpPr>
          <p:cNvPr id="2867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26211372-0565-488C-8A3B-3D1E933A720A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CULTURE DE BIJOUX : MONTRE</a:t>
            </a: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="" xmlns:a16="http://schemas.microsoft.com/office/drawing/2014/main" id="{A4CCBB22-1EB2-4AEF-8636-E536132BE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130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NE DES MAINS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2081213"/>
            <a:ext cx="7885112" cy="4114800"/>
          </a:xfrm>
        </p:spPr>
        <p:txBody>
          <a:bodyPr anchor="ctr"/>
          <a:lstStyle/>
          <a:p>
            <a:pPr marL="457200" lvl="1" indent="0" algn="just" eaLnBrk="1" hangingPunct="1">
              <a:lnSpc>
                <a:spcPct val="80000"/>
              </a:lnSpc>
              <a:buFontTx/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3 techniques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désinfection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(hygiénique) </a:t>
            </a: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par friction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 (produit hydro-alcoolique) </a:t>
            </a: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désinfection chirurgicale par friction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(produit hydro-alcoolique) </a:t>
            </a:r>
          </a:p>
          <a:p>
            <a:pPr lvl="1" algn="just" eaLnBrk="1" hangingPunct="1">
              <a:lnSpc>
                <a:spcPct val="80000"/>
              </a:lnSpc>
              <a:buFontTx/>
              <a:buChar char="-"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400" b="1" dirty="0">
                <a:solidFill>
                  <a:schemeClr val="tx1"/>
                </a:solidFill>
                <a:latin typeface="Comic Sans MS" pitchFamily="66" charset="0"/>
              </a:rPr>
              <a:t>lavage simple </a:t>
            </a:r>
            <a:r>
              <a:rPr lang="fr-FR" altLang="fr-FR" sz="2400" dirty="0">
                <a:solidFill>
                  <a:schemeClr val="tx1"/>
                </a:solidFill>
                <a:latin typeface="Comic Sans MS" pitchFamily="66" charset="0"/>
              </a:rPr>
              <a:t>(savon doux)</a:t>
            </a:r>
          </a:p>
          <a:p>
            <a:pPr lvl="1" algn="just" eaLnBrk="1" hangingPunct="1">
              <a:lnSpc>
                <a:spcPct val="80000"/>
              </a:lnSpc>
              <a:buFontTx/>
              <a:buChar char="-"/>
              <a:defRPr/>
            </a:pPr>
            <a:endParaRPr lang="fr-FR" altLang="fr-F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marL="457200" lvl="1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fr-FR" altLang="fr-FR" sz="2400" dirty="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3072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17021A8A-FAA2-4FDA-AC09-BF72E73C0C2B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="" xmlns:a16="http://schemas.microsoft.com/office/drawing/2014/main" id="{0E3C04D2-A4B2-41E5-B050-868DDEAE6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484" y="6057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12780</TotalTime>
  <Words>959</Words>
  <Application>Microsoft Office PowerPoint</Application>
  <PresentationFormat>Affichage à l'écran (4:3)</PresentationFormat>
  <Paragraphs>209</Paragraphs>
  <Slides>26</Slides>
  <Notes>8</Notes>
  <HiddenSlides>0</HiddenSlides>
  <MMClips>27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Écho</vt:lpstr>
      <vt:lpstr>1_Conception personnalisée</vt:lpstr>
      <vt:lpstr>Conception personnalisée</vt:lpstr>
      <vt:lpstr>FORMATION en vue du stage infirmier </vt:lpstr>
      <vt:lpstr>2- HYGIÈNE DES MAINS</vt:lpstr>
      <vt:lpstr>FLORES CUTANÉES transitoire/résidente</vt:lpstr>
      <vt:lpstr>FLORES CUTANÉES transitoire/résidente </vt:lpstr>
      <vt:lpstr> PRÉ- REQUIS</vt:lpstr>
      <vt:lpstr>CULTURE DE BIJOUX: BAGUES</vt:lpstr>
      <vt:lpstr>CULTURE DE BIJOUX : ALLIANCE</vt:lpstr>
      <vt:lpstr>CULTURE DE BIJOUX : MONTRE</vt:lpstr>
      <vt:lpstr>HYGIÈNE DES MAINS</vt:lpstr>
      <vt:lpstr>HYGIÈNE DES MAINS</vt:lpstr>
      <vt:lpstr>HYGIÈNE DES MAINS</vt:lpstr>
      <vt:lpstr>HYGIÈNE DES MAINS </vt:lpstr>
      <vt:lpstr>FHA : EFFICACITÉ +++</vt:lpstr>
      <vt:lpstr>HYGIÈNE DES MAINS</vt:lpstr>
      <vt:lpstr>FRICTION HYGIÈNIQUE</vt:lpstr>
      <vt:lpstr>TECHNIQUE DU LAVAGE / FRICTION</vt:lpstr>
      <vt:lpstr>FRICTION CHIRURGICALE (1)</vt:lpstr>
      <vt:lpstr>FRICTION CHIRURGICALE (2)</vt:lpstr>
      <vt:lpstr>FRICTION CHIRURGICALE (3)</vt:lpstr>
      <vt:lpstr>CONTRE-INDICATIONS / PHA</vt:lpstr>
      <vt:lpstr>Présentation PowerPoint</vt:lpstr>
      <vt:lpstr>Présentation PowerPoint</vt:lpstr>
      <vt:lpstr>Présentation PowerPoint</vt:lpstr>
      <vt:lpstr>PROMOTION A L’HDM </vt:lpstr>
      <vt:lpstr>HYGIÈNE DES MAINS CONCLUSION</vt:lpstr>
      <vt:lpstr>Des questions sur l’Hygiène Des Mains 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1671</cp:revision>
  <cp:lastPrinted>2017-11-09T08:22:21Z</cp:lastPrinted>
  <dcterms:created xsi:type="dcterms:W3CDTF">2006-11-06T08:23:41Z</dcterms:created>
  <dcterms:modified xsi:type="dcterms:W3CDTF">2021-04-01T08:41:42Z</dcterms:modified>
</cp:coreProperties>
</file>