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8" r:id="rId1"/>
    <p:sldMasterId id="2147483661" r:id="rId2"/>
    <p:sldMasterId id="2147483660" r:id="rId3"/>
  </p:sldMasterIdLst>
  <p:notesMasterIdLst>
    <p:notesMasterId r:id="rId25"/>
  </p:notesMasterIdLst>
  <p:handoutMasterIdLst>
    <p:handoutMasterId r:id="rId26"/>
  </p:handoutMasterIdLst>
  <p:sldIdLst>
    <p:sldId id="462" r:id="rId4"/>
    <p:sldId id="466" r:id="rId5"/>
    <p:sldId id="464" r:id="rId6"/>
    <p:sldId id="465" r:id="rId7"/>
    <p:sldId id="469" r:id="rId8"/>
    <p:sldId id="481" r:id="rId9"/>
    <p:sldId id="475" r:id="rId10"/>
    <p:sldId id="468" r:id="rId11"/>
    <p:sldId id="472" r:id="rId12"/>
    <p:sldId id="471" r:id="rId13"/>
    <p:sldId id="474" r:id="rId14"/>
    <p:sldId id="480" r:id="rId15"/>
    <p:sldId id="479" r:id="rId16"/>
    <p:sldId id="477" r:id="rId17"/>
    <p:sldId id="489" r:id="rId18"/>
    <p:sldId id="488" r:id="rId19"/>
    <p:sldId id="485" r:id="rId20"/>
    <p:sldId id="490" r:id="rId21"/>
    <p:sldId id="422" r:id="rId22"/>
    <p:sldId id="359" r:id="rId23"/>
    <p:sldId id="491" r:id="rId24"/>
  </p:sldIdLst>
  <p:sldSz cx="9144000" cy="6858000" type="screen4x3"/>
  <p:notesSz cx="6794500" cy="9906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9999"/>
    <a:srgbClr val="FF66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3250" autoAdjust="0"/>
  </p:normalViewPr>
  <p:slideViewPr>
    <p:cSldViewPr>
      <p:cViewPr varScale="1">
        <p:scale>
          <a:sx n="108" d="100"/>
          <a:sy n="108" d="100"/>
        </p:scale>
        <p:origin x="-1710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122" y="-78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t" anchorCtr="0" compatLnSpc="1">
            <a:prstTxWarp prst="textNoShape">
              <a:avLst/>
            </a:prstTxWarp>
          </a:bodyPr>
          <a:lstStyle>
            <a:lvl1pPr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t" anchorCtr="0" compatLnSpc="1">
            <a:prstTxWarp prst="textNoShape">
              <a:avLst/>
            </a:prstTxWarp>
          </a:bodyPr>
          <a:lstStyle>
            <a:lvl1pPr algn="r"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b" anchorCtr="0" compatLnSpc="1">
            <a:prstTxWarp prst="textNoShape">
              <a:avLst/>
            </a:prstTxWarp>
          </a:bodyPr>
          <a:lstStyle>
            <a:lvl1pPr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b" anchorCtr="0" compatLnSpc="1">
            <a:prstTxWarp prst="textNoShape">
              <a:avLst/>
            </a:prstTxWarp>
          </a:bodyPr>
          <a:lstStyle>
            <a:lvl1pPr algn="r" defTabSz="45085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EEAFCE3-7BC1-40EF-9C92-913DAEDB080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2622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1"/>
          <p:cNvSpPr>
            <a:spLocks noChangeArrowheads="1"/>
          </p:cNvSpPr>
          <p:nvPr/>
        </p:nvSpPr>
        <p:spPr bwMode="auto">
          <a:xfrm>
            <a:off x="0" y="0"/>
            <a:ext cx="6794500" cy="9906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592" tIns="46295" rIns="92592" bIns="46295" anchor="ctr"/>
          <a:lstStyle>
            <a:lvl1pPr defTabSz="4445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5013" indent="-282575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1888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4325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6763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39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511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83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55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>
            <a:lvl1pPr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48100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>
            <a:lvl1pPr algn="r"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12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3925" y="744538"/>
            <a:ext cx="4946650" cy="37115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06938"/>
            <a:ext cx="5434013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409113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b" anchorCtr="0" compatLnSpc="1">
            <a:prstTxWarp prst="textNoShape">
              <a:avLst/>
            </a:prstTxWarp>
          </a:bodyPr>
          <a:lstStyle>
            <a:lvl1pPr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48100" y="9409113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b" anchorCtr="0" compatLnSpc="1">
            <a:prstTxWarp prst="textNoShape">
              <a:avLst/>
            </a:prstTxWarp>
          </a:bodyPr>
          <a:lstStyle>
            <a:lvl1pPr algn="r" defTabSz="45085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8CF637D2-1523-425E-95D2-CC48471F8CF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45030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6584B7-8776-4B39-B6EC-0D0E5B0E6907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77246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6584B7-8776-4B39-B6EC-0D0E5B0E6907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10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84727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6584B7-8776-4B39-B6EC-0D0E5B0E6907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11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37819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6584B7-8776-4B39-B6EC-0D0E5B0E6907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12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44946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6584B7-8776-4B39-B6EC-0D0E5B0E6907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13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13848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6584B7-8776-4B39-B6EC-0D0E5B0E6907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14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68760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6584B7-8776-4B39-B6EC-0D0E5B0E6907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19307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6584B7-8776-4B39-B6EC-0D0E5B0E6907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89457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6584B7-8776-4B39-B6EC-0D0E5B0E6907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45384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6584B7-8776-4B39-B6EC-0D0E5B0E6907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501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6584B7-8776-4B39-B6EC-0D0E5B0E6907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10429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6584B7-8776-4B39-B6EC-0D0E5B0E6907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7561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6584B7-8776-4B39-B6EC-0D0E5B0E6907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65617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6584B7-8776-4B39-B6EC-0D0E5B0E6907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75378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fr-FR" altLang="fr-FR" noProof="0" smtClean="0"/>
              <a:t>Cliquez pour modifier le style du titre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fr-FR" altLang="fr-FR" noProof="0" smtClean="0"/>
              <a:t>Cliquez pour modifier le style des sous-titres du masque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195513" y="6248400"/>
            <a:ext cx="451008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72450" y="6165850"/>
            <a:ext cx="576263" cy="431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4A1F5-F9CF-476F-A736-D47930D580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9111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40A8A-26CC-4A78-ACD5-0450FEC7C03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22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170EC-EEFB-4567-915B-94B6B45748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8642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524000" y="19050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524000" y="40386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9D772-AB28-47A2-A30D-C1279D5D87F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6295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E6FFB-ACA2-4BBC-A3BF-194FDF1DFB3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3871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B500D-2624-4999-B60B-B7D1D906F57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6488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9EB11-7629-4F67-BE3F-421A2A2F8E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88342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B98A8-8B5D-4FB6-B225-C79C3FE9139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7687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52A1C-7E2D-440F-8271-522AE5B16B1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6390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A7D8D-A172-4C63-8DE8-40CB7063B4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41639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19F12-BBF5-4E77-837A-87848831934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869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0584C-8B5D-43A8-B1FD-8001EA59722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4407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7F008-D886-4943-8DD3-667415B38D5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5107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EE700-E73C-4D09-B3B2-30C36319CAE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14318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574BF-2102-4838-9C60-7243B0EA04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0216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81B6C-63BA-487B-AEA3-804A4601718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4651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65029-3E2C-448D-8F50-8DCA99D47BB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68000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E1DA6-38EC-48E4-86FF-C7E76E7D8D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47457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683AB-0D85-47F0-8B49-DC5EA6DA9A6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2867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52DFD-4DBD-4981-B253-2E102A4AD7E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9224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F63C5-053B-4846-A05F-9D5FE1080DC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99826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B2F8E-43E0-451F-A0CC-0B496A17DD3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4938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465DC-D42B-4725-928E-2E72522012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7424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30535-D0E9-4A53-B205-E35C25BA0B1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6405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7B726-9BC0-4196-BF17-B5E4E62493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19905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E111B-20B5-4AB1-9FD8-CB045DA901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6605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5DE84-B9C4-4878-AC52-816D029D1E3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8151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0683D-186C-4B0E-B666-E07F1D6076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80909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8E91F-16BE-4B43-9613-DEEBA615AD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28007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B0ABC-8CF0-4F34-987F-8FCD28FD26D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2334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9FABE-2BE3-4486-89FB-9889F008EB1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1353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481B8-C247-4220-A6EF-78DB3B10A89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9192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972BA-53DC-405A-95CE-DD9A6CFE621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8273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E4477-AE65-4646-91BC-F588253830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482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C3DFE-F36D-442E-9B69-9072096962B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139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6D496-7E5E-4DA9-AFCE-649C7068D71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863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BC059-EEEB-4AC3-A9FC-279C5DC699F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7867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76375" y="6248400"/>
            <a:ext cx="469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03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165850"/>
            <a:ext cx="649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5D2B6448-8D7F-4ED0-A756-107A805C150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30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1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1032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1033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09" r:id="rId1"/>
    <p:sldLayoutId id="2147486473" r:id="rId2"/>
    <p:sldLayoutId id="2147486474" r:id="rId3"/>
    <p:sldLayoutId id="2147486475" r:id="rId4"/>
    <p:sldLayoutId id="2147486476" r:id="rId5"/>
    <p:sldLayoutId id="2147486477" r:id="rId6"/>
    <p:sldLayoutId id="2147486478" r:id="rId7"/>
    <p:sldLayoutId id="2147486479" r:id="rId8"/>
    <p:sldLayoutId id="2147486480" r:id="rId9"/>
    <p:sldLayoutId id="2147486481" r:id="rId10"/>
    <p:sldLayoutId id="2147486482" r:id="rId11"/>
    <p:sldLayoutId id="2147486483" r:id="rId12"/>
    <p:sldLayoutId id="2147486484" r:id="rId13"/>
    <p:sldLayoutId id="2147486485" r:id="rId14"/>
    <p:sldLayoutId id="2147486486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anose="05000000000000000000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40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42739E5-D07A-401A-8201-17D865DB36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7" r:id="rId1"/>
    <p:sldLayoutId id="2147486488" r:id="rId2"/>
    <p:sldLayoutId id="2147486489" r:id="rId3"/>
    <p:sldLayoutId id="2147486490" r:id="rId4"/>
    <p:sldLayoutId id="2147486491" r:id="rId5"/>
    <p:sldLayoutId id="2147486492" r:id="rId6"/>
    <p:sldLayoutId id="2147486493" r:id="rId7"/>
    <p:sldLayoutId id="2147486494" r:id="rId8"/>
    <p:sldLayoutId id="2147486495" r:id="rId9"/>
    <p:sldLayoutId id="2147486496" r:id="rId10"/>
    <p:sldLayoutId id="21474864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BE829A5-CD0B-4A85-93E0-C85F0035D6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8" r:id="rId1"/>
    <p:sldLayoutId id="2147486499" r:id="rId2"/>
    <p:sldLayoutId id="2147486500" r:id="rId3"/>
    <p:sldLayoutId id="2147486501" r:id="rId4"/>
    <p:sldLayoutId id="2147486502" r:id="rId5"/>
    <p:sldLayoutId id="2147486503" r:id="rId6"/>
    <p:sldLayoutId id="2147486504" r:id="rId7"/>
    <p:sldLayoutId id="2147486505" r:id="rId8"/>
    <p:sldLayoutId id="2147486506" r:id="rId9"/>
    <p:sldLayoutId id="2147486507" r:id="rId10"/>
    <p:sldLayoutId id="21474865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openxmlformats.org/officeDocument/2006/relationships/image" Target="../media/image1.png"/><Relationship Id="rId5" Type="http://schemas.microsoft.com/office/2007/relationships/media" Target="../media/media4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1.png"/><Relationship Id="rId4" Type="http://schemas.openxmlformats.org/officeDocument/2006/relationships/hyperlink" Target="mailto:dalmas.j@chu-nice.fr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4" Type="http://schemas.openxmlformats.org/officeDocument/2006/relationships/audio" Target="../media/media6.mp3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979612" y="1268760"/>
            <a:ext cx="6911975" cy="20161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DIPLÔME </a:t>
            </a:r>
            <a:br>
              <a:rPr lang="fr-FR" altLang="fr-FR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altLang="fr-FR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UNIVERSITAIRE D’HYGIÈNE HOSPITALIÈRE</a:t>
            </a:r>
            <a:r>
              <a:rPr lang="fr-FR" altLang="fr-FR" sz="4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85800" y="6273800"/>
            <a:ext cx="76327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ClrTx/>
              <a:buSzTx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J. DALMAS (IDE) - CHU de Nice - </a:t>
            </a:r>
            <a:r>
              <a:rPr lang="fr-FR" altLang="fr-FR" sz="1800">
                <a:solidFill>
                  <a:schemeClr val="tx1"/>
                </a:solidFill>
              </a:rPr>
              <a:t>Service </a:t>
            </a:r>
            <a:r>
              <a:rPr lang="fr-FR" altLang="fr-FR" sz="1800" smtClean="0">
                <a:solidFill>
                  <a:schemeClr val="tx1"/>
                </a:solidFill>
              </a:rPr>
              <a:t>d’Hygiène</a:t>
            </a:r>
            <a:endParaRPr lang="fr-FR" altLang="fr-FR" sz="18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5656" y="4653136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LES PRECAUTIONS STANDARD</a:t>
            </a:r>
          </a:p>
          <a:p>
            <a:r>
              <a:rPr lang="fr-FR" sz="2400" b="1" dirty="0">
                <a:latin typeface="Comic Sans MS" panose="030F0702030302020204" pitchFamily="66" charset="0"/>
              </a:rPr>
              <a:t>3</a:t>
            </a:r>
            <a:r>
              <a:rPr lang="fr-FR" sz="2400" b="1" baseline="30000" dirty="0" smtClean="0">
                <a:latin typeface="Comic Sans MS" panose="030F0702030302020204" pitchFamily="66" charset="0"/>
              </a:rPr>
              <a:t>ème</a:t>
            </a:r>
            <a:r>
              <a:rPr lang="fr-FR" sz="2400" b="1" dirty="0" smtClean="0">
                <a:latin typeface="Comic Sans MS" panose="030F0702030302020204" pitchFamily="66" charset="0"/>
              </a:rPr>
              <a:t> </a:t>
            </a:r>
            <a:r>
              <a:rPr lang="fr-FR" sz="2400" b="1" dirty="0">
                <a:latin typeface="Comic Sans MS" panose="030F0702030302020204" pitchFamily="66" charset="0"/>
              </a:rPr>
              <a:t>session </a:t>
            </a:r>
            <a:r>
              <a:rPr lang="fr-FR" sz="2400" dirty="0">
                <a:latin typeface="Comic Sans MS" panose="030F0702030302020204" pitchFamily="66" charset="0"/>
              </a:rPr>
              <a:t>:</a:t>
            </a:r>
          </a:p>
          <a:p>
            <a:r>
              <a:rPr lang="fr-FR" sz="2400" dirty="0">
                <a:latin typeface="Comic Sans MS" panose="030F0702030302020204" pitchFamily="66" charset="0"/>
              </a:rPr>
              <a:t>Axe </a:t>
            </a:r>
            <a:r>
              <a:rPr lang="fr-FR" sz="2400" dirty="0" smtClean="0">
                <a:latin typeface="Comic Sans MS" panose="030F0702030302020204" pitchFamily="66" charset="0"/>
              </a:rPr>
              <a:t>n°3 </a:t>
            </a:r>
            <a:r>
              <a:rPr lang="fr-FR" sz="2400" dirty="0">
                <a:latin typeface="Comic Sans MS" panose="030F0702030302020204" pitchFamily="66" charset="0"/>
              </a:rPr>
              <a:t>: </a:t>
            </a:r>
            <a:r>
              <a:rPr lang="fr-FR" sz="2400" dirty="0" smtClean="0">
                <a:latin typeface="Comic Sans MS" panose="030F0702030302020204" pitchFamily="66" charset="0"/>
              </a:rPr>
              <a:t>Les </a:t>
            </a:r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fr-FR" sz="2400" dirty="0" smtClean="0">
                <a:latin typeface="Comic Sans MS" panose="030F0702030302020204" pitchFamily="66" charset="0"/>
              </a:rPr>
              <a:t>quipements de </a:t>
            </a:r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fr-FR" sz="2400" dirty="0" smtClean="0">
                <a:latin typeface="Comic Sans MS" panose="030F0702030302020204" pitchFamily="66" charset="0"/>
              </a:rPr>
              <a:t>rotection </a:t>
            </a:r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fr-FR" sz="2400" dirty="0" smtClean="0">
                <a:latin typeface="Comic Sans MS" panose="030F0702030302020204" pitchFamily="66" charset="0"/>
              </a:rPr>
              <a:t>ndividuelle (EPI)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xmlns="" id="{D2D94A08-06E5-468A-8526-2D42B9838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" name="media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4888" y="6032500"/>
            <a:ext cx="609600" cy="6096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4A1F5-F9CF-476F-A736-D47930D58022}" type="slidenum">
              <a:rPr lang="fr-FR" altLang="fr-FR" smtClean="0"/>
              <a:pPr>
                <a:defRPr/>
              </a:pPr>
              <a:t>1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373077830"/>
      </p:ext>
    </p:extLst>
  </p:cSld>
  <p:clrMapOvr>
    <a:masterClrMapping/>
  </p:clrMapOvr>
  <p:transition spd="med" advTm="140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190501"/>
            <a:ext cx="7010400" cy="115026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GANTS</a:t>
            </a:r>
            <a:endParaRPr lang="fr-FR" altLang="fr-FR" sz="320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1772816"/>
            <a:ext cx="8424936" cy="4246984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None/>
              <a:defRPr/>
            </a:pPr>
            <a:r>
              <a:rPr lang="fr-FR" sz="2400" dirty="0">
                <a:latin typeface="Comic Sans MS" panose="030F0702030302020204" pitchFamily="66" charset="0"/>
              </a:rPr>
              <a:t>Technique de </a:t>
            </a:r>
            <a:r>
              <a:rPr lang="fr-FR" sz="2400" dirty="0" smtClean="0">
                <a:latin typeface="Comic Sans MS" panose="030F0702030302020204" pitchFamily="66" charset="0"/>
              </a:rPr>
              <a:t>retrait « sans contact » OMS*</a:t>
            </a:r>
            <a:endParaRPr lang="fr-FR" sz="2400" dirty="0">
              <a:latin typeface="Comic Sans MS" panose="030F0702030302020204" pitchFamily="66" charset="0"/>
            </a:endParaRPr>
          </a:p>
          <a:p>
            <a:pPr marL="0" indent="0" algn="just" eaLnBrk="1" hangingPunct="1">
              <a:lnSpc>
                <a:spcPct val="90000"/>
              </a:lnSpc>
              <a:buNone/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fr-FR" sz="2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G:\sf2h3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64979"/>
            <a:ext cx="246617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sf2h1.JP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49897"/>
            <a:ext cx="240143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sf2h2.JP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84029"/>
            <a:ext cx="255227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B0584C-8B5D-43A8-B1FD-8001EA597224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  <p:sp>
        <p:nvSpPr>
          <p:cNvPr id="3" name="ZoneTexte 2"/>
          <p:cNvSpPr txBox="1"/>
          <p:nvPr/>
        </p:nvSpPr>
        <p:spPr>
          <a:xfrm>
            <a:off x="467544" y="5029462"/>
            <a:ext cx="2458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Comic Sans MS" panose="030F0702030302020204" pitchFamily="66" charset="0"/>
              </a:rPr>
              <a:t>Pincer un gant au niveau du poignet, le retourner sur la main</a:t>
            </a:r>
            <a:endParaRPr lang="fr-FR" sz="1600" dirty="0"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261828" y="5015607"/>
            <a:ext cx="2566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Comic Sans MS" panose="030F0702030302020204" pitchFamily="66" charset="0"/>
              </a:rPr>
              <a:t>Retourner le gant depuis l’intérieur sur la main, envelopper le gant déjà retiré</a:t>
            </a:r>
            <a:endParaRPr lang="fr-FR" sz="1600" dirty="0"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64249" y="5039932"/>
            <a:ext cx="2342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Comic Sans MS" panose="030F0702030302020204" pitchFamily="66" charset="0"/>
              </a:rPr>
              <a:t>Jeter les gants usagés</a:t>
            </a:r>
            <a:endParaRPr lang="fr-FR" sz="1600" dirty="0"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452234"/>
            <a:ext cx="377218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 eaLnBrk="1" hangingPunct="1">
              <a:lnSpc>
                <a:spcPct val="90000"/>
              </a:lnSpc>
              <a:buNone/>
              <a:defRPr/>
            </a:pPr>
            <a:r>
              <a:rPr lang="fr-FR" dirty="0" smtClean="0">
                <a:latin typeface="Comic Sans MS" panose="030F0702030302020204" pitchFamily="66" charset="0"/>
              </a:rPr>
              <a:t>*</a:t>
            </a:r>
            <a:r>
              <a:rPr lang="fr-FR" sz="1400" dirty="0" smtClean="0">
                <a:latin typeface="Comic Sans MS" panose="030F0702030302020204" pitchFamily="66" charset="0"/>
              </a:rPr>
              <a:t>Organisation Mondiale de la Santé (OMS)</a:t>
            </a:r>
            <a:endParaRPr lang="fr-FR" sz="1400" dirty="0">
              <a:latin typeface="Comic Sans MS" panose="030F0702030302020204" pitchFamily="66" charset="0"/>
            </a:endParaRPr>
          </a:p>
        </p:txBody>
      </p:sp>
      <p:pic>
        <p:nvPicPr>
          <p:cNvPr id="11" name="media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02976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84686"/>
      </p:ext>
    </p:extLst>
  </p:cSld>
  <p:clrMapOvr>
    <a:masterClrMapping/>
  </p:clrMapOvr>
  <p:transition spd="med" advTm="140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7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190501"/>
            <a:ext cx="7010400" cy="115026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GANTS</a:t>
            </a:r>
            <a:endParaRPr lang="fr-FR" altLang="fr-FR" sz="320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44298" y="1908750"/>
            <a:ext cx="8304166" cy="41148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  <a:defRPr/>
            </a:pPr>
            <a:endParaRPr lang="fr-FR" altLang="fr-FR" sz="2400" dirty="0" smtClean="0">
              <a:solidFill>
                <a:schemeClr val="accent1"/>
              </a:solidFill>
              <a:latin typeface="Comic Sans MS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itchFamily="66" charset="0"/>
              </a:rPr>
              <a:t>Les gants ne constituent </a:t>
            </a:r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fr-FR" altLang="fr-FR" sz="2400" b="1" dirty="0" smtClean="0">
                <a:solidFill>
                  <a:schemeClr val="accent1"/>
                </a:solidFill>
                <a:latin typeface="Comic Sans MS" pitchFamily="66" charset="0"/>
              </a:rPr>
              <a:t>pas une protection absolue </a:t>
            </a:r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itchFamily="66" charset="0"/>
              </a:rPr>
              <a:t>contre la contamination des mains</a:t>
            </a:r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marL="17100" indent="0" eaLnBrk="1" hangingPunct="1">
              <a:lnSpc>
                <a:spcPct val="90000"/>
              </a:lnSpc>
              <a:buNone/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marL="3600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fr-FR" altLang="fr-FR" sz="24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marL="17100" indent="0" eaLnBrk="1" hangingPunct="1">
              <a:spcBef>
                <a:spcPts val="0"/>
              </a:spcBef>
              <a:buNone/>
              <a:defRPr/>
            </a:pPr>
            <a:r>
              <a:rPr lang="fr-FR" altLang="fr-FR" sz="2000" dirty="0" smtClean="0">
                <a:solidFill>
                  <a:schemeClr val="tx1"/>
                </a:solidFill>
                <a:latin typeface="Comic Sans MS" pitchFamily="66" charset="0"/>
              </a:rPr>
              <a:t>Travail de TENORIO : colonisation des mains par des Entérocoques </a:t>
            </a:r>
            <a:r>
              <a:rPr lang="fr-FR" altLang="fr-FR" sz="2000" dirty="0">
                <a:solidFill>
                  <a:schemeClr val="tx1"/>
                </a:solidFill>
                <a:latin typeface="Comic Sans MS" pitchFamily="66" charset="0"/>
              </a:rPr>
              <a:t>R</a:t>
            </a:r>
            <a:r>
              <a:rPr lang="fr-FR" altLang="fr-FR" sz="2000" dirty="0" smtClean="0">
                <a:solidFill>
                  <a:schemeClr val="tx1"/>
                </a:solidFill>
                <a:latin typeface="Comic Sans MS" pitchFamily="66" charset="0"/>
              </a:rPr>
              <a:t>ésistants aux Glycopeptides (ERG)</a:t>
            </a:r>
          </a:p>
          <a:p>
            <a:pPr marL="17100" indent="0" eaLnBrk="1" hangingPunct="1">
              <a:spcBef>
                <a:spcPts val="0"/>
              </a:spcBef>
              <a:buNone/>
              <a:defRPr/>
            </a:pPr>
            <a:r>
              <a:rPr lang="fr-FR" altLang="fr-FR" sz="2000" dirty="0" smtClean="0">
                <a:solidFill>
                  <a:schemeClr val="tx1"/>
                </a:solidFill>
                <a:latin typeface="Comic Sans MS" pitchFamily="66" charset="0"/>
              </a:rPr>
              <a:t>Référentiel SF2H PS juin 2017 – p36</a:t>
            </a:r>
          </a:p>
          <a:p>
            <a:pPr marL="3600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B0584C-8B5D-43A8-B1FD-8001EA597224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  <p:pic>
        <p:nvPicPr>
          <p:cNvPr id="3" name="media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1038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99588"/>
      </p:ext>
    </p:extLst>
  </p:cSld>
  <p:clrMapOvr>
    <a:masterClrMapping/>
  </p:clrMapOvr>
  <p:transition spd="med" advTm="1402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488976" y="-171400"/>
            <a:ext cx="7010400" cy="15271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GANTS</a:t>
            </a:r>
            <a:endParaRPr lang="fr-FR" altLang="fr-FR" sz="320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90000"/>
              </a:lnSpc>
              <a:buNone/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1640" y="2564904"/>
            <a:ext cx="6993400" cy="1732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000000"/>
              </a:buClr>
              <a:buSzPct val="70000"/>
            </a:pPr>
            <a:r>
              <a:rPr lang="fr-FR" altLang="fr-FR" sz="24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R14.</a:t>
            </a:r>
            <a:r>
              <a:rPr lang="fr-FR" altLang="fr-FR" sz="24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Changer de gants </a:t>
            </a:r>
            <a:r>
              <a:rPr lang="fr-FR" altLang="fr-FR" sz="24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</a:p>
          <a:p>
            <a:pPr marL="342900" lvl="0" indent="-108000" defTabSz="914400">
              <a:spcBef>
                <a:spcPct val="20000"/>
              </a:spcBef>
              <a:buClr>
                <a:srgbClr val="000000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altLang="fr-FR" sz="24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   entre </a:t>
            </a:r>
            <a:r>
              <a:rPr lang="fr-FR" altLang="fr-FR" sz="2400" b="1" kern="0" dirty="0">
                <a:solidFill>
                  <a:srgbClr val="CC3300"/>
                </a:solidFill>
                <a:latin typeface="Comic Sans MS" panose="030F0702030302020204" pitchFamily="66" charset="0"/>
              </a:rPr>
              <a:t>2 </a:t>
            </a:r>
            <a:r>
              <a:rPr lang="fr-FR" altLang="fr-FR" sz="2400" b="1" i="1" kern="0" dirty="0">
                <a:solidFill>
                  <a:srgbClr val="CC3300"/>
                </a:solidFill>
                <a:latin typeface="Comic Sans MS" panose="030F0702030302020204" pitchFamily="66" charset="0"/>
              </a:rPr>
              <a:t>activités</a:t>
            </a:r>
            <a:r>
              <a:rPr lang="fr-FR" altLang="fr-FR" sz="24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fr-FR" altLang="fr-FR" sz="2400" b="1" kern="0" dirty="0">
                <a:solidFill>
                  <a:srgbClr val="CC3300"/>
                </a:solidFill>
                <a:latin typeface="Comic Sans MS" panose="030F0702030302020204" pitchFamily="66" charset="0"/>
              </a:rPr>
              <a:t>2 patients</a:t>
            </a:r>
          </a:p>
          <a:p>
            <a:pPr marL="342900" lvl="0" indent="-108000" defTabSz="914400">
              <a:spcBef>
                <a:spcPct val="20000"/>
              </a:spcBef>
              <a:buClr>
                <a:srgbClr val="000000"/>
              </a:buClr>
              <a:buSzPct val="70000"/>
              <a:buFont typeface="Wingdings" panose="05000000000000000000" pitchFamily="2" charset="2"/>
              <a:buChar char="Ø"/>
            </a:pPr>
            <a:r>
              <a:rPr lang="fr-FR" altLang="fr-FR" sz="24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   pour un </a:t>
            </a:r>
            <a:r>
              <a:rPr lang="fr-FR" altLang="fr-FR" sz="2400" b="1" kern="0" dirty="0">
                <a:solidFill>
                  <a:srgbClr val="CC3300"/>
                </a:solidFill>
                <a:latin typeface="Comic Sans MS" panose="030F0702030302020204" pitchFamily="66" charset="0"/>
              </a:rPr>
              <a:t>même patient </a:t>
            </a:r>
            <a:r>
              <a:rPr lang="fr-FR" altLang="fr-FR" sz="24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lorsque l’on passe d’un </a:t>
            </a:r>
            <a:r>
              <a:rPr lang="fr-FR" altLang="fr-FR" sz="2400" b="1" kern="0" dirty="0">
                <a:solidFill>
                  <a:srgbClr val="CC3300"/>
                </a:solidFill>
                <a:latin typeface="Comic Sans MS" panose="030F0702030302020204" pitchFamily="66" charset="0"/>
              </a:rPr>
              <a:t>site contaminé à un site propre.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B0584C-8B5D-43A8-B1FD-8001EA597224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  <p:pic>
        <p:nvPicPr>
          <p:cNvPr id="6" name="media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504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44406"/>
      </p:ext>
    </p:extLst>
  </p:cSld>
  <p:clrMapOvr>
    <a:masterClrMapping/>
  </p:clrMapOvr>
  <p:transition spd="med" advTm="1402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403648" y="-243408"/>
            <a:ext cx="7010400" cy="15271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GANTS</a:t>
            </a:r>
            <a:endParaRPr lang="fr-FR" altLang="fr-FR" sz="320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90000"/>
              </a:lnSpc>
              <a:buNone/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4709" y="1988840"/>
            <a:ext cx="8201570" cy="328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lnSpc>
                <a:spcPct val="80000"/>
              </a:lnSpc>
              <a:buFontTx/>
              <a:buNone/>
              <a:defRPr/>
            </a:pP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M</a:t>
            </a: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ésusage </a:t>
            </a: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des gants </a:t>
            </a: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= risque de transmission croisée</a:t>
            </a:r>
            <a:endParaRPr lang="fr-FR" altLang="fr-FR" sz="2400" b="1" dirty="0">
              <a:latin typeface="Comic Sans MS" panose="030F0702030302020204" pitchFamily="66" charset="0"/>
            </a:endParaRPr>
          </a:p>
          <a:p>
            <a:pPr marL="0" lvl="1" indent="0">
              <a:lnSpc>
                <a:spcPct val="80000"/>
              </a:lnSpc>
              <a:buFontTx/>
              <a:buNone/>
              <a:defRPr/>
            </a:pPr>
            <a:endParaRPr lang="fr-FR" altLang="fr-FR" sz="2400" b="1" dirty="0">
              <a:latin typeface="Comic Sans MS" panose="030F0702030302020204" pitchFamily="66" charset="0"/>
            </a:endParaRPr>
          </a:p>
          <a:p>
            <a:pPr marL="0" lvl="1" indent="0" algn="just">
              <a:spcBef>
                <a:spcPts val="600"/>
              </a:spcBef>
              <a:buNone/>
              <a:defRPr/>
            </a:pPr>
            <a:r>
              <a:rPr lang="fr-FR" altLang="fr-FR" sz="2400" dirty="0">
                <a:latin typeface="Comic Sans MS" panose="030F0702030302020204" pitchFamily="66" charset="0"/>
              </a:rPr>
              <a:t>Port de gants lors de </a:t>
            </a: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situations non adaptées :</a:t>
            </a:r>
          </a:p>
          <a:p>
            <a:pPr marL="0" lvl="1" indent="0" algn="just">
              <a:spcBef>
                <a:spcPts val="600"/>
              </a:spcBef>
              <a:buNone/>
              <a:defRPr/>
            </a:pP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     </a:t>
            </a:r>
          </a:p>
          <a:p>
            <a:pPr marL="342900" lvl="1" indent="-342900" algn="just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latin typeface="Comic Sans MS" panose="030F0702030302020204" pitchFamily="66" charset="0"/>
              </a:rPr>
              <a:t>risque de </a:t>
            </a:r>
            <a:r>
              <a:rPr lang="fr-FR" altLang="fr-FR" sz="2400" b="1" dirty="0">
                <a:latin typeface="Comic Sans MS" panose="030F0702030302020204" pitchFamily="66" charset="0"/>
              </a:rPr>
              <a:t>contamination des surfaces</a:t>
            </a:r>
            <a:r>
              <a:rPr lang="fr-FR" altLang="fr-FR" sz="2400" dirty="0">
                <a:latin typeface="Comic Sans MS" panose="030F0702030302020204" pitchFamily="66" charset="0"/>
              </a:rPr>
              <a:t>, </a:t>
            </a:r>
          </a:p>
          <a:p>
            <a:pPr marL="342900" lvl="1" indent="-342900" algn="just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400" b="1" dirty="0">
                <a:latin typeface="Comic Sans MS" panose="030F0702030302020204" pitchFamily="66" charset="0"/>
              </a:rPr>
              <a:t>surcoûts inutiles </a:t>
            </a:r>
          </a:p>
          <a:p>
            <a:pPr marL="342900" lvl="1" indent="-342900" algn="just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400" b="1" dirty="0">
                <a:latin typeface="Comic Sans MS" panose="030F0702030302020204" pitchFamily="66" charset="0"/>
              </a:rPr>
              <a:t>faux</a:t>
            </a:r>
            <a:r>
              <a:rPr lang="fr-FR" altLang="fr-FR" sz="2400" dirty="0">
                <a:latin typeface="Comic Sans MS" panose="030F0702030302020204" pitchFamily="66" charset="0"/>
              </a:rPr>
              <a:t> </a:t>
            </a:r>
            <a:r>
              <a:rPr lang="fr-FR" altLang="fr-FR" sz="2400" b="1" dirty="0">
                <a:latin typeface="Comic Sans MS" panose="030F0702030302020204" pitchFamily="66" charset="0"/>
              </a:rPr>
              <a:t>sentiment de sécurité </a:t>
            </a:r>
            <a:r>
              <a:rPr lang="fr-FR" altLang="fr-FR" sz="2400" dirty="0">
                <a:latin typeface="Comic Sans MS" panose="030F0702030302020204" pitchFamily="66" charset="0"/>
              </a:rPr>
              <a:t>qui peut se traduire 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   par </a:t>
            </a:r>
            <a:r>
              <a:rPr lang="fr-FR" altLang="fr-FR" sz="2400" dirty="0">
                <a:latin typeface="Comic Sans MS" panose="030F0702030302020204" pitchFamily="66" charset="0"/>
              </a:rPr>
              <a:t>une </a:t>
            </a:r>
            <a:r>
              <a:rPr lang="fr-FR" altLang="fr-FR" sz="2400" b="1" dirty="0">
                <a:latin typeface="Comic Sans MS" panose="030F0702030302020204" pitchFamily="66" charset="0"/>
              </a:rPr>
              <a:t>négligence de l’hygiène des mains</a:t>
            </a:r>
            <a:r>
              <a:rPr lang="fr-FR" altLang="fr-FR" sz="24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B0584C-8B5D-43A8-B1FD-8001EA597224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  <p:pic>
        <p:nvPicPr>
          <p:cNvPr id="8" name="media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4048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70994"/>
      </p:ext>
    </p:extLst>
  </p:cSld>
  <p:clrMapOvr>
    <a:masterClrMapping/>
  </p:clrMapOvr>
  <p:transition spd="med" advTm="1402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365711" y="-243408"/>
            <a:ext cx="7010400" cy="15271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GANTS</a:t>
            </a:r>
            <a:endParaRPr lang="fr-FR" altLang="fr-FR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5" y="2069046"/>
            <a:ext cx="4097078" cy="368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083" y="2061799"/>
            <a:ext cx="4115664" cy="372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onnecteur droit 7"/>
          <p:cNvCxnSpPr/>
          <p:nvPr/>
        </p:nvCxnSpPr>
        <p:spPr>
          <a:xfrm>
            <a:off x="4634083" y="2069046"/>
            <a:ext cx="2890245" cy="25804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4"/>
          <p:cNvCxnSpPr>
            <a:cxnSpLocks noChangeShapeType="1"/>
          </p:cNvCxnSpPr>
          <p:nvPr/>
        </p:nvCxnSpPr>
        <p:spPr bwMode="auto">
          <a:xfrm flipV="1">
            <a:off x="63374" y="2069046"/>
            <a:ext cx="2882626" cy="2571779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11"/>
          <p:cNvCxnSpPr>
            <a:cxnSpLocks noChangeShapeType="1"/>
          </p:cNvCxnSpPr>
          <p:nvPr/>
        </p:nvCxnSpPr>
        <p:spPr bwMode="auto">
          <a:xfrm>
            <a:off x="92705" y="2069046"/>
            <a:ext cx="2853295" cy="258409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B0584C-8B5D-43A8-B1FD-8001EA597224}" type="slidenum">
              <a:rPr lang="fr-FR" altLang="fr-FR" smtClean="0"/>
              <a:pPr>
                <a:defRPr/>
              </a:pPr>
              <a:t>14</a:t>
            </a:fld>
            <a:endParaRPr lang="fr-FR" altLang="fr-FR"/>
          </a:p>
        </p:txBody>
      </p:sp>
      <p:cxnSp>
        <p:nvCxnSpPr>
          <p:cNvPr id="13" name="Connecteur droit 14"/>
          <p:cNvCxnSpPr>
            <a:cxnSpLocks noChangeShapeType="1"/>
          </p:cNvCxnSpPr>
          <p:nvPr/>
        </p:nvCxnSpPr>
        <p:spPr bwMode="auto">
          <a:xfrm flipV="1">
            <a:off x="4634083" y="2069046"/>
            <a:ext cx="2890245" cy="2647558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media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6896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1008"/>
      </p:ext>
    </p:extLst>
  </p:cSld>
  <p:clrMapOvr>
    <a:masterClrMapping/>
  </p:clrMapOvr>
  <p:transition spd="med" advTm="1402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MASQUE</a:t>
            </a:r>
          </a:p>
        </p:txBody>
      </p:sp>
      <p:sp>
        <p:nvSpPr>
          <p:cNvPr id="62467" name="Espace réservé du contenu 2"/>
          <p:cNvSpPr>
            <a:spLocks noGrp="1"/>
          </p:cNvSpPr>
          <p:nvPr>
            <p:ph idx="1"/>
          </p:nvPr>
        </p:nvSpPr>
        <p:spPr>
          <a:xfrm>
            <a:off x="1524000" y="1905000"/>
            <a:ext cx="7010400" cy="4737100"/>
          </a:xfrm>
        </p:spPr>
        <p:txBody>
          <a:bodyPr/>
          <a:lstStyle/>
          <a:p>
            <a:pPr marL="0" indent="0" algn="ctr">
              <a:buNone/>
            </a:pP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Protection du visage </a:t>
            </a:r>
            <a:endParaRPr lang="fr-FR" altLang="fr-FR" sz="24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fr-FR" altLang="fr-FR" sz="2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En 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cas de 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risque d’exposition 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par 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projection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ou 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aérosol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à un 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produit biologique d’origine humaine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buNone/>
            </a:pPr>
            <a:endParaRPr lang="fr-FR" alt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just">
              <a:buFontTx/>
              <a:buNone/>
            </a:pP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R18.</a:t>
            </a:r>
            <a:r>
              <a:rPr lang="fr-FR" altLang="fr-FR" sz="2400" dirty="0">
                <a:latin typeface="Comic Sans MS" panose="030F0702030302020204" pitchFamily="66" charset="0"/>
              </a:rPr>
              <a:t>Porter un 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masque à usage médical 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et des </a:t>
            </a: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lunettes de sécurité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masque à visière </a:t>
            </a:r>
          </a:p>
        </p:txBody>
      </p:sp>
      <p:sp>
        <p:nvSpPr>
          <p:cNvPr id="62468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118EBEA1-437A-43D9-8405-52A5FF8AD5BE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media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1038" y="6013450"/>
            <a:ext cx="609600" cy="60960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363" y="0"/>
            <a:ext cx="22002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423019"/>
      </p:ext>
    </p:extLst>
  </p:cSld>
  <p:clrMapOvr>
    <a:masterClrMapping/>
  </p:clrMapOvr>
  <p:transition spd="slow" advTm="3604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MASQUE</a:t>
            </a:r>
          </a:p>
        </p:txBody>
      </p:sp>
      <p:sp>
        <p:nvSpPr>
          <p:cNvPr id="62467" name="Espace réservé du contenu 2"/>
          <p:cNvSpPr>
            <a:spLocks noGrp="1"/>
          </p:cNvSpPr>
          <p:nvPr>
            <p:ph idx="1"/>
          </p:nvPr>
        </p:nvSpPr>
        <p:spPr>
          <a:xfrm>
            <a:off x="1524000" y="1905000"/>
            <a:ext cx="7010400" cy="4737100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Type I,II,IIR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latin typeface="Comic Sans MS" panose="030F0702030302020204" pitchFamily="66" charset="0"/>
              </a:rPr>
              <a:t>évite lors de l’expiration de celui qui le porte </a:t>
            </a:r>
            <a:r>
              <a:rPr lang="fr-FR" sz="2400" dirty="0" smtClean="0">
                <a:latin typeface="Comic Sans MS" panose="030F0702030302020204" pitchFamily="66" charset="0"/>
              </a:rPr>
              <a:t>la </a:t>
            </a:r>
            <a:r>
              <a:rPr lang="fr-FR" sz="2400" dirty="0">
                <a:latin typeface="Comic Sans MS" panose="030F0702030302020204" pitchFamily="66" charset="0"/>
              </a:rPr>
              <a:t>projection de sécrétions.</a:t>
            </a:r>
          </a:p>
          <a:p>
            <a:pPr marL="0" indent="0">
              <a:buNone/>
            </a:pPr>
            <a:endParaRPr lang="fr-FR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Type </a:t>
            </a: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IIR (EFB &gt; 98% + imperméable)</a:t>
            </a:r>
            <a:endParaRPr lang="fr-FR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Comporte une couche imperméable qui le rend résistant aux éclaboussures.</a:t>
            </a:r>
          </a:p>
          <a:p>
            <a:pPr marL="0" indent="0">
              <a:buNone/>
            </a:pPr>
            <a:endParaRPr lang="fr-FR" altLang="fr-FR" sz="2400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62468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118EBEA1-437A-43D9-8405-52A5FF8AD5BE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185327"/>
            <a:ext cx="2233613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media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92299"/>
      </p:ext>
    </p:extLst>
  </p:cSld>
  <p:clrMapOvr>
    <a:masterClrMapping/>
  </p:clrMapOvr>
  <p:transition spd="slow" advTm="3604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MASQUE</a:t>
            </a:r>
          </a:p>
        </p:txBody>
      </p:sp>
      <p:sp>
        <p:nvSpPr>
          <p:cNvPr id="62467" name="Espace réservé du contenu 2"/>
          <p:cNvSpPr>
            <a:spLocks noGrp="1"/>
          </p:cNvSpPr>
          <p:nvPr>
            <p:ph idx="1"/>
          </p:nvPr>
        </p:nvSpPr>
        <p:spPr>
          <a:xfrm>
            <a:off x="1524000" y="1905000"/>
            <a:ext cx="7010400" cy="47371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latin typeface="Comic Sans MS" panose="030F0702030302020204" pitchFamily="66" charset="0"/>
              </a:rPr>
              <a:t>Recouvre le nez, la bouche et le menton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latin typeface="Comic Sans MS" panose="030F0702030302020204" pitchFamily="66" charset="0"/>
              </a:rPr>
              <a:t>S’ajuste au visage avec le pince-nez</a:t>
            </a:r>
          </a:p>
          <a:p>
            <a:pPr marL="0" indent="0">
              <a:buNone/>
            </a:pPr>
            <a:endParaRPr lang="fr-FR" altLang="fr-FR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Une fois en place, il ne doit plus être manipulé</a:t>
            </a:r>
          </a:p>
        </p:txBody>
      </p:sp>
      <p:sp>
        <p:nvSpPr>
          <p:cNvPr id="62468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118EBEA1-437A-43D9-8405-52A5FF8AD5BE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1" t="9959"/>
          <a:stretch>
            <a:fillRect/>
          </a:stretch>
        </p:blipFill>
        <p:spPr bwMode="auto">
          <a:xfrm>
            <a:off x="1659930" y="3699081"/>
            <a:ext cx="1668463" cy="217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1" t="4417" r="2606" b="13910"/>
          <a:stretch>
            <a:fillRect/>
          </a:stretch>
        </p:blipFill>
        <p:spPr bwMode="auto">
          <a:xfrm>
            <a:off x="6012160" y="3674537"/>
            <a:ext cx="177800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73134" y="6029576"/>
            <a:ext cx="6874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Friction Hydro-Alcoolique après son retrait</a:t>
            </a:r>
            <a:endParaRPr lang="fr-FR" altLang="fr-FR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media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1038" y="6033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12914"/>
      </p:ext>
    </p:extLst>
  </p:cSld>
  <p:clrMapOvr>
    <a:masterClrMapping/>
  </p:clrMapOvr>
  <p:transition spd="slow" advTm="3604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LUNETTES DE S</a:t>
            </a:r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É</a:t>
            </a:r>
            <a:r>
              <a:rPr lang="fr-FR" altLang="fr-FR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CURIT</a:t>
            </a:r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É</a:t>
            </a:r>
            <a:endParaRPr lang="fr-FR" altLang="fr-FR" sz="3200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62468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118EBEA1-437A-43D9-8405-52A5FF8AD5BE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0638" y="1898253"/>
            <a:ext cx="7010400" cy="4114800"/>
          </a:xfrm>
        </p:spPr>
        <p:txBody>
          <a:bodyPr/>
          <a:lstStyle/>
          <a:p>
            <a:pPr marL="0" indent="0">
              <a:buNone/>
            </a:pP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              Protection des yeux </a:t>
            </a:r>
            <a:endParaRPr lang="fr-FR" altLang="fr-FR" sz="2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7109" y="2507568"/>
            <a:ext cx="2637457" cy="136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327178" y="4304929"/>
            <a:ext cx="54040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sz="2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Attention les lunettes de vue n’apporte pas 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une protection suffisante</a:t>
            </a:r>
            <a:endParaRPr lang="fr-FR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media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3843" y="60090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12672"/>
      </p:ext>
    </p:extLst>
  </p:cSld>
  <p:clrMapOvr>
    <a:masterClrMapping/>
  </p:clrMapOvr>
  <p:transition spd="slow" advTm="3604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/>
            </a:r>
            <a:b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TABLIER PLASTIQUE </a:t>
            </a:r>
            <a:b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endParaRPr lang="fr-FR" altLang="fr-FR" sz="3200" dirty="0" smtClean="0">
              <a:solidFill>
                <a:schemeClr val="accent1"/>
              </a:solidFill>
            </a:endParaRPr>
          </a:p>
        </p:txBody>
      </p:sp>
      <p:sp>
        <p:nvSpPr>
          <p:cNvPr id="63491" name="Espace réservé du contenu 2"/>
          <p:cNvSpPr>
            <a:spLocks noGrp="1"/>
          </p:cNvSpPr>
          <p:nvPr>
            <p:ph idx="1"/>
          </p:nvPr>
        </p:nvSpPr>
        <p:spPr>
          <a:xfrm>
            <a:off x="1368425" y="1556792"/>
            <a:ext cx="7165975" cy="5301207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   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Protection de la tenue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just">
              <a:buFontTx/>
              <a:buNone/>
            </a:pP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R15.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Porter un :</a:t>
            </a:r>
          </a:p>
          <a:p>
            <a:pPr marL="0" indent="0" algn="just">
              <a:buNone/>
            </a:pP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tablier plastique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(imperméable à usage unique)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soins </a:t>
            </a:r>
            <a:r>
              <a:rPr lang="fr-FR" altLang="fr-FR" sz="2400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souillants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mouillants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risque de projection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ou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d’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aérosolisation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de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produit biologique d’origine humaine.</a:t>
            </a:r>
            <a:endParaRPr lang="fr-FR" altLang="fr-FR" sz="2400" i="1" dirty="0" smtClean="0"/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fr-FR" altLang="fr-FR" sz="2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Exemples</a:t>
            </a:r>
            <a:r>
              <a:rPr lang="fr-FR" altLang="fr-FR" sz="2200" dirty="0" smtClean="0">
                <a:latin typeface="Comic Sans MS" panose="030F0702030302020204" pitchFamily="66" charset="0"/>
              </a:rPr>
              <a:t> : toilette, change de protection, soin à un patient présentant une diarrhée profuse, distribution des repas…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dirty="0" smtClean="0"/>
          </a:p>
        </p:txBody>
      </p:sp>
      <p:sp>
        <p:nvSpPr>
          <p:cNvPr id="63492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5DAEAF88-2AFC-4EDB-9804-5588134A515C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15888"/>
            <a:ext cx="127793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edia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9619" y="6013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2026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190501"/>
            <a:ext cx="7010400" cy="115026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EPI</a:t>
            </a:r>
            <a:endParaRPr lang="fr-FR" altLang="fr-FR" sz="320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24000" y="1905000"/>
            <a:ext cx="7152456" cy="4114800"/>
          </a:xfrm>
        </p:spPr>
        <p:txBody>
          <a:bodyPr/>
          <a:lstStyle/>
          <a:p>
            <a:pPr marL="0" indent="0">
              <a:buFontTx/>
              <a:buNone/>
            </a:pPr>
            <a:endParaRPr lang="fr-FR" altLang="fr-FR" sz="24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</a:pP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R10.Pré-requis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au port des EPI :</a:t>
            </a:r>
            <a:endParaRPr lang="fr-FR" alt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Porter une </a:t>
            </a: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tenue professionnelle propre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adaptée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et </a:t>
            </a: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dédiée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à l’activité pratiquée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FontTx/>
              <a:buNone/>
            </a:pPr>
            <a:endParaRPr lang="fr-FR" alt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changer quotidiennement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et 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chaque fois qu’elle est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souillée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m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anches courtes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r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etirée  pour le repas professionnel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ntretenue par l’établissement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alt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sz="2400" dirty="0">
              <a:latin typeface="Comic Sans MS" panose="030F0702030302020204" pitchFamily="66" charset="0"/>
            </a:endParaRP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xmlns="" id="{D2D94A08-06E5-468A-8526-2D42B9838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" name="medi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45200"/>
            <a:ext cx="609600" cy="609600"/>
          </a:xfrm>
          <a:prstGeom prst="rect">
            <a:avLst/>
          </a:prstGeom>
        </p:spPr>
      </p:pic>
      <p:pic>
        <p:nvPicPr>
          <p:cNvPr id="3" name="media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57900"/>
            <a:ext cx="609600" cy="609600"/>
          </a:xfrm>
          <a:prstGeom prst="rect">
            <a:avLst/>
          </a:prstGeom>
        </p:spPr>
      </p:pic>
      <p:pic>
        <p:nvPicPr>
          <p:cNvPr id="6" name="media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94117"/>
            <a:ext cx="609600" cy="60960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B0584C-8B5D-43A8-B1FD-8001EA597224}" type="slidenum">
              <a:rPr lang="fr-FR" altLang="fr-FR" smtClean="0"/>
              <a:pPr>
                <a:defRPr/>
              </a:pPr>
              <a:t>2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854134777"/>
      </p:ext>
    </p:extLst>
  </p:cSld>
  <p:clrMapOvr>
    <a:masterClrMapping/>
  </p:clrMapOvr>
  <p:transition spd="med" advTm="140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SURBLOUSE</a:t>
            </a:r>
            <a:r>
              <a:rPr lang="fr-FR" altLang="fr-FR" sz="4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IMPERM</a:t>
            </a: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É</a:t>
            </a: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ABLE</a:t>
            </a:r>
          </a:p>
        </p:txBody>
      </p:sp>
      <p:sp>
        <p:nvSpPr>
          <p:cNvPr id="64515" name="Espace réservé du contenu 2"/>
          <p:cNvSpPr>
            <a:spLocks noGrp="1"/>
          </p:cNvSpPr>
          <p:nvPr>
            <p:ph idx="1"/>
          </p:nvPr>
        </p:nvSpPr>
        <p:spPr>
          <a:xfrm>
            <a:off x="1314105" y="1556792"/>
            <a:ext cx="7010400" cy="4114800"/>
          </a:xfrm>
        </p:spPr>
        <p:txBody>
          <a:bodyPr anchor="ctr"/>
          <a:lstStyle/>
          <a:p>
            <a:pPr marL="0" indent="0" algn="ctr">
              <a:buFont typeface="Wingdings" panose="05000000000000000000" pitchFamily="2" charset="2"/>
              <a:buNone/>
            </a:pPr>
            <a:endParaRPr lang="fr-FR" altLang="fr-FR" sz="24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Protection de la tenue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R16.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Porter une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b="1" dirty="0" err="1" smtClean="0">
                <a:solidFill>
                  <a:schemeClr val="accent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surblouse</a:t>
            </a: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imperméable 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(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manches longues à usage unique) </a:t>
            </a:r>
          </a:p>
          <a:p>
            <a:pPr marL="0" indent="0">
              <a:buNone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E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 cas d’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exposition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majeure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aux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produits biologiques d’origine humaine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( actes opératoires, accouchement…)</a:t>
            </a: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451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8D285D4-3481-41E8-8EAA-26D680619EBA}" type="slidenum">
              <a:rPr lang="fr-FR" altLang="fr-FR" smtClean="0"/>
              <a:pPr/>
              <a:t>20</a:t>
            </a:fld>
            <a:endParaRPr lang="fr-FR" altLang="fr-FR" smtClean="0"/>
          </a:p>
        </p:txBody>
      </p:sp>
      <p:pic>
        <p:nvPicPr>
          <p:cNvPr id="6451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"/>
          <a:stretch>
            <a:fillRect/>
          </a:stretch>
        </p:blipFill>
        <p:spPr bwMode="auto">
          <a:xfrm>
            <a:off x="7259638" y="190500"/>
            <a:ext cx="2043112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edia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4505" y="6005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07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CONCLUSION</a:t>
            </a:r>
          </a:p>
        </p:txBody>
      </p:sp>
      <p:sp>
        <p:nvSpPr>
          <p:cNvPr id="64515" name="Espace réservé du contenu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Equipements de Protection Individuelle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matériels indispensables et adaptés  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à la prévention des risques identifiés ou non</a:t>
            </a:r>
          </a:p>
          <a:p>
            <a:pPr marL="0" indent="0" algn="ctr">
              <a:buNone/>
            </a:pPr>
            <a:endParaRPr lang="fr-FR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fr-FR" sz="2400" dirty="0">
                <a:latin typeface="Comic Sans MS" panose="030F0702030302020204" pitchFamily="66" charset="0"/>
                <a:hlinkClick r:id="rId4"/>
              </a:rPr>
              <a:t>dalmas.j@chu-nice.fr</a:t>
            </a:r>
            <a:endParaRPr lang="fr-FR" sz="2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fr-FR" sz="2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fr-FR" sz="2400" dirty="0">
                <a:latin typeface="Comic Sans MS" panose="030F0702030302020204" pitchFamily="66" charset="0"/>
              </a:rPr>
              <a:t>Session n° 4  </a:t>
            </a:r>
          </a:p>
          <a:p>
            <a:pPr marL="0" indent="0" algn="ctr">
              <a:buNone/>
            </a:pPr>
            <a:r>
              <a:rPr lang="fr-FR" sz="2400" dirty="0">
                <a:latin typeface="Comic Sans MS" panose="030F0702030302020204" pitchFamily="66" charset="0"/>
              </a:rPr>
              <a:t>L’Hygiène respiratoire</a:t>
            </a:r>
            <a:endParaRPr lang="fr-FR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endParaRPr lang="fr-FR" altLang="fr-FR" sz="24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6451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8D285D4-3481-41E8-8EAA-26D680619EBA}" type="slidenum">
              <a:rPr lang="fr-FR" altLang="fr-FR" smtClean="0"/>
              <a:pPr/>
              <a:t>21</a:t>
            </a:fld>
            <a:endParaRPr lang="fr-FR" altLang="fr-FR" smtClean="0"/>
          </a:p>
        </p:txBody>
      </p:sp>
      <p:pic>
        <p:nvPicPr>
          <p:cNvPr id="4" name="media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025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02907"/>
      </p:ext>
    </p:extLst>
  </p:cSld>
  <p:clrMapOvr>
    <a:masterClrMapping/>
  </p:clrMapOvr>
  <p:transition spd="slow" advTm="707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190501"/>
            <a:ext cx="7010400" cy="115026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EPI</a:t>
            </a:r>
            <a:endParaRPr lang="fr-FR" altLang="fr-FR" sz="3200" b="1" dirty="0">
              <a:solidFill>
                <a:schemeClr val="tx1"/>
              </a:solidFill>
            </a:endParaRP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xmlns="" id="{D2D94A08-06E5-468A-8526-2D42B9838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8" name="Espace réservé du contenu 4"/>
          <p:cNvSpPr>
            <a:spLocks noGrp="1"/>
          </p:cNvSpPr>
          <p:nvPr>
            <p:ph idx="1"/>
          </p:nvPr>
        </p:nvSpPr>
        <p:spPr>
          <a:xfrm>
            <a:off x="1524000" y="1905000"/>
            <a:ext cx="7151688" cy="4114800"/>
          </a:xfrm>
        </p:spPr>
        <p:txBody>
          <a:bodyPr/>
          <a:lstStyle/>
          <a:p>
            <a:pPr marL="0" indent="0" algn="just">
              <a:buNone/>
            </a:pPr>
            <a:r>
              <a:rPr lang="fr-FR" altLang="fr-FR" sz="21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Définition : Code du travail</a:t>
            </a:r>
          </a:p>
          <a:p>
            <a:pPr marL="0" indent="0" algn="just">
              <a:buNone/>
            </a:pPr>
            <a:r>
              <a:rPr lang="fr-FR" altLang="fr-FR" sz="21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« dispositifs ou moyens destinés à être porté ou tenus par une personne en vue de la protéger contre un ou plusieurs risques susceptibles de menacer sa santé ou sa sécurité »</a:t>
            </a:r>
          </a:p>
          <a:p>
            <a:pPr marL="0" indent="0" algn="just">
              <a:buNone/>
            </a:pPr>
            <a:endParaRPr lang="fr-FR" altLang="fr-FR" sz="2000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just">
              <a:buFontTx/>
              <a:buNone/>
            </a:pP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R11.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Mesures barrières 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suivantes 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gants, </a:t>
            </a: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masques, lunettes de sécurité 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(protection du visage)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Tablier et/ou </a:t>
            </a:r>
            <a:r>
              <a:rPr lang="fr-FR" altLang="fr-FR" sz="24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surblouse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                 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protection de la tenue).</a:t>
            </a:r>
          </a:p>
          <a:p>
            <a:pPr marL="0" indent="0" algn="just">
              <a:buNone/>
            </a:pPr>
            <a:endParaRPr lang="fr-FR" altLang="fr-FR" sz="2000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just">
              <a:buFontTx/>
              <a:buNone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just">
              <a:buFontTx/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  <a:p>
            <a:pPr marL="0" indent="0" algn="just">
              <a:buFontTx/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  <a:p>
            <a:pPr marL="0" indent="0" algn="just">
              <a:buFontTx/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B0584C-8B5D-43A8-B1FD-8001EA597224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  <p:pic>
        <p:nvPicPr>
          <p:cNvPr id="3" name="media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81194" y="6019800"/>
            <a:ext cx="609600" cy="609600"/>
          </a:xfrm>
          <a:prstGeom prst="rect">
            <a:avLst/>
          </a:prstGeom>
        </p:spPr>
      </p:pic>
      <p:pic>
        <p:nvPicPr>
          <p:cNvPr id="5" name="media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81194" y="604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29108"/>
      </p:ext>
    </p:extLst>
  </p:cSld>
  <p:clrMapOvr>
    <a:masterClrMapping/>
  </p:clrMapOvr>
  <p:transition spd="med" advTm="14023"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190501"/>
            <a:ext cx="7010400" cy="115026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EPI</a:t>
            </a:r>
            <a:endParaRPr lang="fr-FR" altLang="fr-FR" sz="320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24000" y="1905000"/>
            <a:ext cx="7152456" cy="4114800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>
                <a:latin typeface="Comic Sans MS" panose="030F0702030302020204" pitchFamily="66" charset="0"/>
              </a:rPr>
              <a:t>E</a:t>
            </a:r>
            <a:r>
              <a:rPr lang="fr-FR" sz="2400" dirty="0" smtClean="0">
                <a:latin typeface="Comic Sans MS" panose="030F0702030302020204" pitchFamily="66" charset="0"/>
              </a:rPr>
              <a:t>n fonction du risque d’exposition :</a:t>
            </a:r>
          </a:p>
          <a:p>
            <a:pPr marL="0" indent="0">
              <a:buNone/>
            </a:pPr>
            <a:endParaRPr lang="fr-FR" sz="2400" dirty="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>
                <a:latin typeface="Comic Sans MS" panose="030F0702030302020204" pitchFamily="66" charset="0"/>
              </a:rPr>
              <a:t>au </a:t>
            </a: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sang</a:t>
            </a:r>
            <a:r>
              <a:rPr lang="fr-FR" sz="2400" dirty="0" smtClean="0">
                <a:latin typeface="Comic Sans MS" panose="030F0702030302020204" pitchFamily="66" charset="0"/>
              </a:rPr>
              <a:t>  et autres </a:t>
            </a: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produits biologiques </a:t>
            </a:r>
            <a:r>
              <a:rPr lang="fr-FR" sz="2000" dirty="0" smtClean="0">
                <a:latin typeface="Comic Sans MS" panose="030F0702030302020204" pitchFamily="66" charset="0"/>
              </a:rPr>
              <a:t>(projection, aérosolisation sur la tenue, la peau saine ou lésée ou les muqueuses)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latin typeface="Comic Sans MS" panose="030F0702030302020204" pitchFamily="66" charset="0"/>
              </a:rPr>
              <a:t>à</a:t>
            </a:r>
            <a:r>
              <a:rPr lang="fr-FR" sz="2400" dirty="0" smtClean="0">
                <a:latin typeface="Comic Sans MS" panose="030F0702030302020204" pitchFamily="66" charset="0"/>
              </a:rPr>
              <a:t> la </a:t>
            </a: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peau lésée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>
                <a:latin typeface="Comic Sans MS" panose="030F0702030302020204" pitchFamily="66" charset="0"/>
              </a:rPr>
              <a:t>aux </a:t>
            </a: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muqueuses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latin typeface="Comic Sans MS" panose="030F0702030302020204" pitchFamily="66" charset="0"/>
              </a:rPr>
              <a:t>à</a:t>
            </a:r>
            <a:r>
              <a:rPr lang="fr-FR" sz="2400" dirty="0" smtClean="0">
                <a:latin typeface="Comic Sans MS" panose="030F0702030302020204" pitchFamily="66" charset="0"/>
              </a:rPr>
              <a:t> un </a:t>
            </a: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matériel contaminé </a:t>
            </a:r>
            <a:r>
              <a:rPr lang="fr-FR" sz="2400" dirty="0" smtClean="0">
                <a:latin typeface="Comic Sans MS" panose="030F0702030302020204" pitchFamily="66" charset="0"/>
              </a:rPr>
              <a:t>ou du </a:t>
            </a: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linge souillé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latin typeface="Comic Sans MS" panose="030F0702030302020204" pitchFamily="66" charset="0"/>
              </a:rPr>
              <a:t>a</a:t>
            </a:r>
            <a:r>
              <a:rPr lang="fr-FR" sz="2400" dirty="0" smtClean="0">
                <a:latin typeface="Comic Sans MS" panose="030F0702030302020204" pitchFamily="66" charset="0"/>
              </a:rPr>
              <a:t>ux </a:t>
            </a: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D</a:t>
            </a:r>
            <a:r>
              <a:rPr lang="fr-FR" sz="2400" dirty="0" smtClean="0">
                <a:latin typeface="Comic Sans MS" panose="030F0702030302020204" pitchFamily="66" charset="0"/>
              </a:rPr>
              <a:t>échets d’</a:t>
            </a: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r>
              <a:rPr lang="fr-FR" sz="2400" dirty="0" smtClean="0">
                <a:latin typeface="Comic Sans MS" panose="030F0702030302020204" pitchFamily="66" charset="0"/>
              </a:rPr>
              <a:t>ctivités de </a:t>
            </a: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S</a:t>
            </a:r>
            <a:r>
              <a:rPr lang="fr-FR" sz="2400" dirty="0" smtClean="0">
                <a:latin typeface="Comic Sans MS" panose="030F0702030302020204" pitchFamily="66" charset="0"/>
              </a:rPr>
              <a:t>oins et </a:t>
            </a: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r>
              <a:rPr lang="fr-FR" sz="2400" dirty="0" smtClean="0">
                <a:latin typeface="Comic Sans MS" panose="030F0702030302020204" pitchFamily="66" charset="0"/>
              </a:rPr>
              <a:t>ssimilés (</a:t>
            </a:r>
            <a:r>
              <a:rPr lang="fr-FR" sz="2400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Dasria</a:t>
            </a:r>
            <a:r>
              <a:rPr lang="fr-FR" sz="2400" dirty="0" smtClean="0">
                <a:latin typeface="Comic Sans MS" panose="030F0702030302020204" pitchFamily="66" charset="0"/>
              </a:rPr>
              <a:t>)</a:t>
            </a:r>
          </a:p>
          <a:p>
            <a:pPr marL="0" indent="0">
              <a:buNone/>
            </a:pP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B0584C-8B5D-43A8-B1FD-8001EA597224}" type="slidenum">
              <a:rPr lang="fr-FR" altLang="fr-FR" smtClean="0"/>
              <a:pPr>
                <a:defRPr/>
              </a:pPr>
              <a:t>4</a:t>
            </a:fld>
            <a:endParaRPr lang="fr-FR" altLang="fr-FR" dirty="0"/>
          </a:p>
        </p:txBody>
      </p:sp>
      <p:pic>
        <p:nvPicPr>
          <p:cNvPr id="6" name="media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1038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39296"/>
      </p:ext>
    </p:extLst>
  </p:cSld>
  <p:clrMapOvr>
    <a:masterClrMapping/>
  </p:clrMapOvr>
  <p:transition spd="med" advTm="1402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190501"/>
            <a:ext cx="7010400" cy="115026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GANTS</a:t>
            </a:r>
            <a:endParaRPr lang="fr-FR" altLang="fr-FR" sz="320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016255" y="2180824"/>
            <a:ext cx="8100392" cy="4114800"/>
          </a:xfrm>
        </p:spPr>
        <p:txBody>
          <a:bodyPr/>
          <a:lstStyle/>
          <a:p>
            <a:pPr marL="0" indent="0">
              <a:buNone/>
            </a:pP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R12.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S</a:t>
            </a: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i </a:t>
            </a: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risque </a:t>
            </a: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:</a:t>
            </a:r>
            <a:endParaRPr lang="fr-FR" alt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d’exposition au </a:t>
            </a: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sang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ou </a:t>
            </a: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autre</a:t>
            </a:r>
            <a:r>
              <a:rPr lang="fr-FR" alt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produit biologique d’origine </a:t>
            </a: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humaine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de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contact avec une </a:t>
            </a: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muqueuse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ou la </a:t>
            </a: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peau </a:t>
            </a: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lésée</a:t>
            </a:r>
          </a:p>
          <a:p>
            <a:pPr marL="0" indent="0">
              <a:buNone/>
            </a:pPr>
            <a:endParaRPr lang="fr-FR" altLang="fr-FR" sz="24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altLang="fr-FR" sz="1800" i="1" dirty="0">
                <a:solidFill>
                  <a:schemeClr val="tx1"/>
                </a:solidFill>
                <a:latin typeface="Comic Sans MS" panose="030F0702030302020204" pitchFamily="66" charset="0"/>
              </a:rPr>
              <a:t>(si </a:t>
            </a:r>
            <a:r>
              <a:rPr lang="fr-FR" altLang="fr-FR" sz="18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blessure percutanée piqûre, coupure </a:t>
            </a:r>
            <a:r>
              <a:rPr lang="fr-FR" altLang="fr-FR" sz="1800" i="1" dirty="0">
                <a:solidFill>
                  <a:schemeClr val="tx1"/>
                </a:solidFill>
                <a:latin typeface="Comic Sans MS" panose="030F0702030302020204" pitchFamily="66" charset="0"/>
              </a:rPr>
              <a:t>: diminution de  </a:t>
            </a:r>
            <a:r>
              <a:rPr lang="fr-FR" altLang="fr-FR" sz="18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l’inoculum </a:t>
            </a:r>
            <a:r>
              <a:rPr lang="fr-FR" altLang="fr-FR" sz="1800" i="1" dirty="0">
                <a:solidFill>
                  <a:schemeClr val="tx1"/>
                </a:solidFill>
                <a:latin typeface="Comic Sans MS" panose="030F0702030302020204" pitchFamily="66" charset="0"/>
              </a:rPr>
              <a:t>viral de 46 à 86%)</a:t>
            </a:r>
          </a:p>
          <a:p>
            <a:pPr marL="0" indent="0">
              <a:buNone/>
            </a:pPr>
            <a:endParaRPr lang="fr-FR" altLang="fr-FR" sz="2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lors des soins si les </a:t>
            </a: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mains du soignant 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comportent des </a:t>
            </a: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lésions cutanées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fr-FR" alt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B0584C-8B5D-43A8-B1FD-8001EA597224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  <p:pic>
        <p:nvPicPr>
          <p:cNvPr id="10" name="media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1038" y="6020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9790"/>
      </p:ext>
    </p:extLst>
  </p:cSld>
  <p:clrMapOvr>
    <a:masterClrMapping/>
  </p:clrMapOvr>
  <p:transition spd="med" advTm="1402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190501"/>
            <a:ext cx="7010400" cy="115026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GANTS</a:t>
            </a:r>
            <a:endParaRPr lang="fr-FR" altLang="fr-FR" sz="320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328905" y="2259581"/>
            <a:ext cx="7841316" cy="4114800"/>
          </a:xfrm>
        </p:spPr>
        <p:txBody>
          <a:bodyPr/>
          <a:lstStyle/>
          <a:p>
            <a:pPr marL="0" indent="0">
              <a:buNone/>
            </a:pP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Mais aussi en cas de :</a:t>
            </a:r>
          </a:p>
          <a:p>
            <a:pPr marL="0" indent="0">
              <a:buNone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de 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risque chimique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de contact avec des 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objets et surfaces 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visiblement ou potentiellement 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souillés.</a:t>
            </a:r>
            <a:endParaRPr lang="fr-FR" alt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B0584C-8B5D-43A8-B1FD-8001EA597224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  <p:pic>
        <p:nvPicPr>
          <p:cNvPr id="3" name="media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4321" y="6048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19234"/>
      </p:ext>
    </p:extLst>
  </p:cSld>
  <p:clrMapOvr>
    <a:masterClrMapping/>
  </p:clrMapOvr>
  <p:transition spd="med" advTm="1402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190501"/>
            <a:ext cx="7010400" cy="115026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GANTS</a:t>
            </a:r>
            <a:endParaRPr lang="fr-FR" altLang="fr-FR" sz="320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1560" y="2176663"/>
            <a:ext cx="8188936" cy="4114800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Ne pas porter de gants </a:t>
            </a:r>
          </a:p>
          <a:p>
            <a:pPr marL="0" indent="0" algn="ctr">
              <a:buNone/>
            </a:pPr>
            <a:r>
              <a:rPr lang="fr-FR" sz="2400" dirty="0" smtClean="0">
                <a:latin typeface="Comic Sans MS" panose="030F0702030302020204" pitchFamily="66" charset="0"/>
              </a:rPr>
              <a:t>lors des contacts avec la </a:t>
            </a:r>
            <a:r>
              <a:rPr 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peau saine</a:t>
            </a:r>
            <a:endParaRPr lang="fr-FR" sz="2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sz="20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Recommandations SF2H : Surveiller et prévenir les IAS-2010</a:t>
            </a:r>
          </a:p>
          <a:p>
            <a:pPr marL="0" indent="0">
              <a:buNone/>
            </a:pPr>
            <a:r>
              <a:rPr lang="fr-FR" sz="20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Précautions Standard juin 2017</a:t>
            </a:r>
          </a:p>
          <a:p>
            <a:pPr marL="0" indent="0">
              <a:buNone/>
            </a:pPr>
            <a:endParaRPr lang="fr-FR" sz="2000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sz="20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Prise de 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constantes</a:t>
            </a:r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Laver 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visage, 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les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pieds 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sains, habillage du patient…</a:t>
            </a:r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sz="20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B0584C-8B5D-43A8-B1FD-8001EA597224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069" y="3789040"/>
            <a:ext cx="1238250" cy="1809750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7671394" y="3802894"/>
            <a:ext cx="1209494" cy="17750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7691172" y="3802894"/>
            <a:ext cx="1134088" cy="17527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media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5965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42484"/>
      </p:ext>
    </p:extLst>
  </p:cSld>
  <p:clrMapOvr>
    <a:masterClrMapping/>
  </p:clrMapOvr>
  <p:transition spd="med" advTm="140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4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190501"/>
            <a:ext cx="7010400" cy="115026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GANTS</a:t>
            </a:r>
            <a:endParaRPr lang="fr-FR" altLang="fr-FR" sz="320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24000" y="1905000"/>
            <a:ext cx="7152456" cy="4114800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None/>
              <a:defRPr/>
            </a:pPr>
            <a:r>
              <a:rPr lang="fr-FR" altLang="fr-FR" sz="2400" b="1" dirty="0">
                <a:solidFill>
                  <a:schemeClr val="accent1"/>
                </a:solidFill>
                <a:latin typeface="Comic Sans MS" pitchFamily="66" charset="0"/>
              </a:rPr>
              <a:t>Friction Hydro-Alcoolique</a:t>
            </a:r>
            <a:r>
              <a:rPr lang="fr-FR" altLang="fr-FR" sz="2400" dirty="0">
                <a:solidFill>
                  <a:schemeClr val="accent1"/>
                </a:solidFill>
                <a:latin typeface="Comic Sans MS" pitchFamily="66" charset="0"/>
              </a:rPr>
              <a:t> 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des mains juste :</a:t>
            </a:r>
          </a:p>
          <a:p>
            <a:pPr marL="0" indent="0" algn="just" eaLnBrk="1" hangingPunct="1">
              <a:lnSpc>
                <a:spcPct val="90000"/>
              </a:lnSpc>
              <a:buNone/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2400" b="1" dirty="0">
                <a:solidFill>
                  <a:schemeClr val="accent1"/>
                </a:solidFill>
                <a:latin typeface="Comic Sans MS" pitchFamily="66" charset="0"/>
              </a:rPr>
              <a:t>AVANT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 d’enfiler les gants </a:t>
            </a:r>
          </a:p>
          <a:p>
            <a:pPr marL="0" indent="0" algn="just" eaLnBrk="1" hangingPunct="1">
              <a:lnSpc>
                <a:spcPct val="90000"/>
              </a:lnSpc>
              <a:buNone/>
              <a:defRPr/>
            </a:pP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 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itchFamily="66" charset="0"/>
              </a:rPr>
              <a:t>- ne </a:t>
            </a: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pas contaminer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itchFamily="66" charset="0"/>
              </a:rPr>
              <a:t>les gants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endParaRPr lang="fr-FR" altLang="fr-FR" sz="2400" b="1" dirty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  - abaisser le niveau initial de contamination des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itchFamily="66" charset="0"/>
              </a:rPr>
              <a:t>mains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itchFamily="66" charset="0"/>
              </a:rPr>
              <a:t>majoré sous les gants              (chaleur et 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l’humidité).</a:t>
            </a:r>
          </a:p>
          <a:p>
            <a:pPr marL="0" indent="0" algn="just" eaLnBrk="1" hangingPunct="1">
              <a:lnSpc>
                <a:spcPct val="90000"/>
              </a:lnSpc>
              <a:buNone/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2400" b="1" dirty="0">
                <a:solidFill>
                  <a:schemeClr val="accent1"/>
                </a:solidFill>
                <a:latin typeface="Comic Sans MS" pitchFamily="66" charset="0"/>
              </a:rPr>
              <a:t>APRES</a:t>
            </a: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le retrait des gants </a:t>
            </a:r>
            <a:endParaRPr lang="fr-FR" altLang="fr-FR" sz="24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0" algn="just" eaLnBrk="1" hangingPunct="1">
              <a:lnSpc>
                <a:spcPct val="90000"/>
              </a:lnSpc>
              <a:buNone/>
              <a:defRPr/>
            </a:pP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itchFamily="66" charset="0"/>
              </a:rPr>
              <a:t> 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itchFamily="66" charset="0"/>
              </a:rPr>
              <a:t>-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itchFamily="66" charset="0"/>
              </a:rPr>
              <a:t>éliminer les micro-organismes (macération)</a:t>
            </a:r>
            <a:endParaRPr lang="fr-FR" altLang="fr-FR" sz="2400" b="1" dirty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0" algn="just" eaLnBrk="1" hangingPunct="1">
              <a:lnSpc>
                <a:spcPct val="90000"/>
              </a:lnSpc>
              <a:buNone/>
              <a:defRPr/>
            </a:pP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  - ne pas contaminer l’environnement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. </a:t>
            </a:r>
          </a:p>
          <a:p>
            <a:pPr marL="0" indent="0" algn="just" eaLnBrk="1" hangingPunct="1">
              <a:lnSpc>
                <a:spcPct val="90000"/>
              </a:lnSpc>
              <a:buNone/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B0584C-8B5D-43A8-B1FD-8001EA597224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  <p:pic>
        <p:nvPicPr>
          <p:cNvPr id="3" name="media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1656" y="5975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38785"/>
      </p:ext>
    </p:extLst>
  </p:cSld>
  <p:clrMapOvr>
    <a:masterClrMapping/>
  </p:clrMapOvr>
  <p:transition spd="med" advTm="1402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GANTS</a:t>
            </a:r>
            <a:endParaRPr lang="fr-FR" altLang="fr-FR" sz="320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90000"/>
              </a:lnSpc>
              <a:buNone/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2276872"/>
            <a:ext cx="6408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fr-FR" altLang="fr-FR" sz="2400" b="1" dirty="0">
                <a:latin typeface="Comic Sans MS" panose="030F0702030302020204" pitchFamily="66" charset="0"/>
              </a:rPr>
              <a:t>R13.Mettre les gants </a:t>
            </a:r>
            <a:r>
              <a:rPr lang="fr-FR" altLang="fr-FR" sz="2400" dirty="0">
                <a:latin typeface="Comic Sans MS" panose="030F0702030302020204" pitchFamily="66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juste </a:t>
            </a: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AVANT </a:t>
            </a:r>
            <a:r>
              <a:rPr lang="fr-FR" altLang="fr-FR" sz="2400" dirty="0">
                <a:latin typeface="Comic Sans MS" panose="030F0702030302020204" pitchFamily="66" charset="0"/>
              </a:rPr>
              <a:t>le geste</a:t>
            </a:r>
            <a:r>
              <a:rPr lang="fr-FR" altLang="fr-FR" sz="24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altLang="fr-FR" sz="24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fr-FR" altLang="fr-FR" sz="2400" b="1" dirty="0" smtClean="0">
                <a:latin typeface="Comic Sans MS" panose="030F0702030302020204" pitchFamily="66" charset="0"/>
              </a:rPr>
              <a:t>    Retirer </a:t>
            </a:r>
            <a:r>
              <a:rPr lang="fr-FR" altLang="fr-FR" sz="2400" b="1" dirty="0">
                <a:latin typeface="Comic Sans MS" panose="030F0702030302020204" pitchFamily="66" charset="0"/>
              </a:rPr>
              <a:t>les gants </a:t>
            </a:r>
            <a:r>
              <a:rPr lang="fr-FR" altLang="fr-FR" sz="2400" dirty="0">
                <a:latin typeface="Comic Sans MS" panose="030F0702030302020204" pitchFamily="66" charset="0"/>
              </a:rPr>
              <a:t>et les jeter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immédiatement </a:t>
            </a: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après </a:t>
            </a:r>
            <a:r>
              <a:rPr lang="fr-FR" altLang="fr-FR" sz="2400" dirty="0">
                <a:latin typeface="Comic Sans MS" panose="030F0702030302020204" pitchFamily="66" charset="0"/>
              </a:rPr>
              <a:t>la fin du geste.</a:t>
            </a:r>
            <a:endParaRPr lang="fr-FR" altLang="fr-FR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B0584C-8B5D-43A8-B1FD-8001EA597224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  <p:sp>
        <p:nvSpPr>
          <p:cNvPr id="6" name="ZoneTexte 5"/>
          <p:cNvSpPr txBox="1"/>
          <p:nvPr/>
        </p:nvSpPr>
        <p:spPr>
          <a:xfrm>
            <a:off x="2267744" y="4563834"/>
            <a:ext cx="472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Technique de retrait « sans contact »</a:t>
            </a:r>
            <a:endParaRPr lang="fr-FR" sz="2000" i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media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1038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54099"/>
      </p:ext>
    </p:extLst>
  </p:cSld>
  <p:clrMapOvr>
    <a:masterClrMapping/>
  </p:clrMapOvr>
  <p:transition spd="med" advTm="1402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Écho">
  <a:themeElements>
    <a:clrScheme name="Écho 9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CC3300"/>
      </a:accent1>
      <a:accent2>
        <a:srgbClr val="CC9900"/>
      </a:accent2>
      <a:accent3>
        <a:srgbClr val="FFFFFF"/>
      </a:accent3>
      <a:accent4>
        <a:srgbClr val="000000"/>
      </a:accent4>
      <a:accent5>
        <a:srgbClr val="E2ADAA"/>
      </a:accent5>
      <a:accent6>
        <a:srgbClr val="B98A00"/>
      </a:accent6>
      <a:hlink>
        <a:srgbClr val="CC6600"/>
      </a:hlink>
      <a:folHlink>
        <a:srgbClr val="808080"/>
      </a:folHlink>
    </a:clrScheme>
    <a:fontScheme name="Éch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É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nception personnalisée">
  <a:themeElements>
    <a:clrScheme name="1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12049</TotalTime>
  <Words>742</Words>
  <Application>Microsoft Office PowerPoint</Application>
  <PresentationFormat>Affichage à l'écran (4:3)</PresentationFormat>
  <Paragraphs>186</Paragraphs>
  <Slides>21</Slides>
  <Notes>14</Notes>
  <HiddenSlides>0</HiddenSlides>
  <MMClips>27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21</vt:i4>
      </vt:variant>
    </vt:vector>
  </HeadingPairs>
  <TitlesOfParts>
    <vt:vector size="24" baseType="lpstr">
      <vt:lpstr>Écho</vt:lpstr>
      <vt:lpstr>1_Conception personnalisée</vt:lpstr>
      <vt:lpstr>Conception personnalisée</vt:lpstr>
      <vt:lpstr>DIPLÔME  UNIVERSITAIRE D’HYGIÈNE HOSPITALIÈRE </vt:lpstr>
      <vt:lpstr>EPI</vt:lpstr>
      <vt:lpstr>EPI</vt:lpstr>
      <vt:lpstr>EPI</vt:lpstr>
      <vt:lpstr>GANTS</vt:lpstr>
      <vt:lpstr>GANTS</vt:lpstr>
      <vt:lpstr>GANTS</vt:lpstr>
      <vt:lpstr>GANTS</vt:lpstr>
      <vt:lpstr>GANTS</vt:lpstr>
      <vt:lpstr>GANTS</vt:lpstr>
      <vt:lpstr>GANTS</vt:lpstr>
      <vt:lpstr>GANTS</vt:lpstr>
      <vt:lpstr>GANTS</vt:lpstr>
      <vt:lpstr>GANTS</vt:lpstr>
      <vt:lpstr>MASQUE</vt:lpstr>
      <vt:lpstr>MASQUE</vt:lpstr>
      <vt:lpstr>MASQUE</vt:lpstr>
      <vt:lpstr>LUNETTES DE SÉCURITÉ</vt:lpstr>
      <vt:lpstr> TABLIER PLASTIQUE  </vt:lpstr>
      <vt:lpstr>SURBLOUSE IMPERMÉABLE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VEYRES PATRICIA CHU Nice</cp:lastModifiedBy>
  <cp:revision>1636</cp:revision>
  <cp:lastPrinted>2017-11-09T08:22:21Z</cp:lastPrinted>
  <dcterms:created xsi:type="dcterms:W3CDTF">2006-11-06T08:23:41Z</dcterms:created>
  <dcterms:modified xsi:type="dcterms:W3CDTF">2021-04-01T08:12:17Z</dcterms:modified>
</cp:coreProperties>
</file>