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1" r:id="rId2"/>
    <p:sldMasterId id="2147483660" r:id="rId3"/>
  </p:sldMasterIdLst>
  <p:notesMasterIdLst>
    <p:notesMasterId r:id="rId18"/>
  </p:notesMasterIdLst>
  <p:handoutMasterIdLst>
    <p:handoutMasterId r:id="rId19"/>
  </p:handoutMasterIdLst>
  <p:sldIdLst>
    <p:sldId id="462" r:id="rId4"/>
    <p:sldId id="464" r:id="rId5"/>
    <p:sldId id="469" r:id="rId6"/>
    <p:sldId id="467" r:id="rId7"/>
    <p:sldId id="446" r:id="rId8"/>
    <p:sldId id="471" r:id="rId9"/>
    <p:sldId id="447" r:id="rId10"/>
    <p:sldId id="448" r:id="rId11"/>
    <p:sldId id="461" r:id="rId12"/>
    <p:sldId id="473" r:id="rId13"/>
    <p:sldId id="470" r:id="rId14"/>
    <p:sldId id="449" r:id="rId15"/>
    <p:sldId id="466" r:id="rId16"/>
    <p:sldId id="317" r:id="rId17"/>
  </p:sldIdLst>
  <p:sldSz cx="9144000" cy="6858000" type="screen4x3"/>
  <p:notesSz cx="6794500" cy="9906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99"/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250" autoAdjust="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24"/>
    </p:cViewPr>
  </p:sorterViewPr>
  <p:notesViewPr>
    <p:cSldViewPr>
      <p:cViewPr varScale="1">
        <p:scale>
          <a:sx n="59" d="100"/>
          <a:sy n="59" d="100"/>
        </p:scale>
        <p:origin x="-11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algn="r"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algn="r" defTabSz="45085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EAFCE3-7BC1-40EF-9C92-913DAEDB08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62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0" y="0"/>
            <a:ext cx="67945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592" tIns="46295" rIns="92592" bIns="46295" anchor="ctr"/>
          <a:lstStyle>
            <a:lvl1pPr defTabSz="444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888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325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763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39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1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83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55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algn="r"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4538"/>
            <a:ext cx="4946650" cy="3711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06938"/>
            <a:ext cx="54340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algn="r" defTabSz="45085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8CF637D2-1523-425E-95D2-CC48471F8C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5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6584B7-8776-4B39-B6EC-0D0E5B0E6907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5383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CF637D2-1523-425E-95D2-CC48471F8CFE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267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48E7642-3662-4AA8-8373-3C1E1BC4432E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fr-FR" altLang="fr-FR" smtClean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8200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fr-FR" altLang="fr-FR" noProof="0" smtClean="0"/>
              <a:t>Cliquez pour modifier le style du titre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95513" y="6248400"/>
            <a:ext cx="451008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72450" y="6165850"/>
            <a:ext cx="576263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1F5-F9CF-476F-A736-D47930D580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911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0A8A-26CC-4A78-ACD5-0450FEC7C0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22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170EC-EEFB-4567-915B-94B6B45748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86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D772-AB28-47A2-A30D-C1279D5D87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29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E6FFB-ACA2-4BBC-A3BF-194FDF1DFB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87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B500D-2624-4999-B60B-B7D1D906F5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6488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EB11-7629-4F67-BE3F-421A2A2F8E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834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98A8-8B5D-4FB6-B225-C79C3FE913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68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2A1C-7E2D-440F-8271-522AE5B16B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39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7D8D-A172-4C63-8DE8-40CB7063B4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16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19F12-BBF5-4E77-837A-8784883193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69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584C-8B5D-43A8-B1FD-8001EA5972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40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7F008-D886-4943-8DD3-667415B38D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10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E700-E73C-4D09-B3B2-30C36319CA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431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74BF-2102-4838-9C60-7243B0EA04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16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81B6C-63BA-487B-AEA3-804A460171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651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5029-3E2C-448D-8F50-8DCA99D47B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800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1DA6-38EC-48E4-86FF-C7E76E7D8D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45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83AB-0D85-47F0-8B49-DC5EA6DA9A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286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2DFD-4DBD-4981-B253-2E102A4AD7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224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63C5-053B-4846-A05F-9D5FE1080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9826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2F8E-43E0-451F-A0CC-0B496A17DD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493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65DC-D42B-4725-928E-2E72522012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742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30535-D0E9-4A53-B205-E35C25BA0B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640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B726-9BC0-4196-BF17-B5E4E62493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990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111B-20B5-4AB1-9FD8-CB045DA901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60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DE84-B9C4-4878-AC52-816D029D1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8151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683D-186C-4B0E-B666-E07F1D6076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090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E91F-16BE-4B43-9613-DEEBA615AD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8007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B0ABC-8CF0-4F34-987F-8FCD28FD26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2334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FABE-2BE3-4486-89FB-9889F008EB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35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81B8-C247-4220-A6EF-78DB3B10A8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192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72BA-53DC-405A-95CE-DD9A6CFE62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273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4477-AE65-4646-91BC-F588253830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482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3DFE-F36D-442E-9B69-9072096962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139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D496-7E5E-4DA9-AFCE-649C7068D7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863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C059-EEEB-4AC3-A9FC-279C5DC699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786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6375" y="624840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16585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5D2B6448-8D7F-4ED0-A756-107A805C15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2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3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9" r:id="rId1"/>
    <p:sldLayoutId id="2147486473" r:id="rId2"/>
    <p:sldLayoutId id="2147486474" r:id="rId3"/>
    <p:sldLayoutId id="2147486475" r:id="rId4"/>
    <p:sldLayoutId id="2147486476" r:id="rId5"/>
    <p:sldLayoutId id="2147486477" r:id="rId6"/>
    <p:sldLayoutId id="2147486478" r:id="rId7"/>
    <p:sldLayoutId id="2147486479" r:id="rId8"/>
    <p:sldLayoutId id="2147486480" r:id="rId9"/>
    <p:sldLayoutId id="2147486481" r:id="rId10"/>
    <p:sldLayoutId id="2147486482" r:id="rId11"/>
    <p:sldLayoutId id="2147486483" r:id="rId12"/>
    <p:sldLayoutId id="2147486484" r:id="rId13"/>
    <p:sldLayoutId id="2147486485" r:id="rId14"/>
    <p:sldLayoutId id="214748648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2739E5-D07A-401A-8201-17D865DB3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E829A5-CD0B-4A85-93E0-C85F0035D6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499" r:id="rId2"/>
    <p:sldLayoutId id="2147486500" r:id="rId3"/>
    <p:sldLayoutId id="2147486501" r:id="rId4"/>
    <p:sldLayoutId id="2147486502" r:id="rId5"/>
    <p:sldLayoutId id="2147486503" r:id="rId6"/>
    <p:sldLayoutId id="2147486504" r:id="rId7"/>
    <p:sldLayoutId id="2147486505" r:id="rId8"/>
    <p:sldLayoutId id="2147486506" r:id="rId9"/>
    <p:sldLayoutId id="2147486507" r:id="rId10"/>
    <p:sldLayoutId id="21474865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hyperlink" Target="mailto:dalmas.j@chu-nice.fr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5800" y="6273800"/>
            <a:ext cx="7632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J. DALMAS (IDE) - CHU de Nice - </a:t>
            </a:r>
            <a:r>
              <a:rPr lang="fr-FR" altLang="fr-FR" sz="1800">
                <a:solidFill>
                  <a:schemeClr val="tx1"/>
                </a:solidFill>
              </a:rPr>
              <a:t>Service </a:t>
            </a:r>
            <a:r>
              <a:rPr lang="fr-FR" altLang="fr-FR" sz="1800" smtClean="0">
                <a:solidFill>
                  <a:schemeClr val="tx1"/>
                </a:solidFill>
              </a:rPr>
              <a:t>d’Hygiène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465313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LES PRECAUTIONS STANDARD</a:t>
            </a:r>
          </a:p>
          <a:p>
            <a:r>
              <a:rPr lang="fr-FR" sz="2400" b="1" dirty="0">
                <a:latin typeface="Comic Sans MS" panose="030F0702030302020204" pitchFamily="66" charset="0"/>
              </a:rPr>
              <a:t>4</a:t>
            </a:r>
            <a:r>
              <a:rPr lang="fr-FR" sz="2400" b="1" baseline="30000" dirty="0" smtClean="0">
                <a:latin typeface="Comic Sans MS" panose="030F0702030302020204" pitchFamily="66" charset="0"/>
              </a:rPr>
              <a:t>ème</a:t>
            </a:r>
            <a:r>
              <a:rPr lang="fr-FR" sz="2400" b="1" dirty="0" smtClean="0">
                <a:latin typeface="Comic Sans MS" panose="030F0702030302020204" pitchFamily="66" charset="0"/>
              </a:rPr>
              <a:t> </a:t>
            </a:r>
            <a:r>
              <a:rPr lang="fr-FR" sz="2400" b="1" dirty="0">
                <a:latin typeface="Comic Sans MS" panose="030F0702030302020204" pitchFamily="66" charset="0"/>
              </a:rPr>
              <a:t>session </a:t>
            </a:r>
            <a:r>
              <a:rPr lang="fr-FR" sz="2400" dirty="0">
                <a:latin typeface="Comic Sans MS" panose="030F0702030302020204" pitchFamily="66" charset="0"/>
              </a:rPr>
              <a:t>:</a:t>
            </a:r>
          </a:p>
          <a:p>
            <a:r>
              <a:rPr lang="fr-FR" sz="2400" dirty="0">
                <a:latin typeface="Comic Sans MS" panose="030F0702030302020204" pitchFamily="66" charset="0"/>
              </a:rPr>
              <a:t>Axe </a:t>
            </a:r>
            <a:r>
              <a:rPr lang="fr-FR" sz="2400" dirty="0" smtClean="0">
                <a:latin typeface="Comic Sans MS" panose="030F0702030302020204" pitchFamily="66" charset="0"/>
              </a:rPr>
              <a:t>n°4 : L’Hygiène respiratoire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C4A1F5-F9CF-476F-A736-D47930D58022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  <p:pic>
        <p:nvPicPr>
          <p:cNvPr id="6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641" y="6076950"/>
            <a:ext cx="609600" cy="609600"/>
          </a:xfrm>
          <a:prstGeom prst="rect">
            <a:avLst/>
          </a:prstGeom>
        </p:spPr>
      </p:pic>
      <p:sp>
        <p:nvSpPr>
          <p:cNvPr id="8" name="Titre 7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 en vue du stage infirmier</a:t>
            </a:r>
            <a:b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altLang="fr-F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42961"/>
      </p:ext>
    </p:extLst>
  </p:cSld>
  <p:clrMapOvr>
    <a:masterClrMapping/>
  </p:clrMapOvr>
  <p:transition spd="med" advTm="1402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HYGIÈNE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9635" name="Espace réservé du contenu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FontTx/>
              <a:buNone/>
            </a:pPr>
            <a:endParaRPr lang="fr-FR" alt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i="1" dirty="0" smtClean="0">
                <a:latin typeface="Comic Sans MS" panose="030F0702030302020204" pitchFamily="66" charset="0"/>
              </a:rPr>
              <a:t>                                   </a:t>
            </a:r>
            <a:endParaRPr lang="fr-FR" altLang="fr-FR" dirty="0" smtClean="0"/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4E81A2A-D685-43EB-9250-40738E29EF75}" type="slidenum">
              <a:rPr lang="fr-FR" altLang="fr-FR" smtClean="0"/>
              <a:pPr/>
              <a:t>10</a:t>
            </a:fld>
            <a:endParaRPr lang="fr-FR" altLang="fr-FR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197" y="1717675"/>
            <a:ext cx="7010400" cy="4846873"/>
          </a:xfrm>
          <a:prstGeom prst="rect">
            <a:avLst/>
          </a:prstGeom>
        </p:spPr>
      </p:pic>
      <p:pic>
        <p:nvPicPr>
          <p:cNvPr id="5" name="media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45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842"/>
      </p:ext>
    </p:extLst>
  </p:cSld>
  <p:clrMapOvr>
    <a:masterClrMapping/>
  </p:clrMapOvr>
  <p:transition spd="slow" advTm="8196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6563" name="Espace réservé du contenu 2"/>
          <p:cNvSpPr>
            <a:spLocks noGrp="1"/>
          </p:cNvSpPr>
          <p:nvPr>
            <p:ph idx="1"/>
          </p:nvPr>
        </p:nvSpPr>
        <p:spPr>
          <a:xfrm>
            <a:off x="1308100" y="1685210"/>
            <a:ext cx="7010400" cy="41148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Ces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mesures concernent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endParaRPr lang="fr-FR" altLang="fr-FR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 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personnel, </a:t>
            </a:r>
            <a:endParaRPr lang="fr-FR" altLang="fr-FR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mais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aussi </a:t>
            </a: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les patients, les visiteurs, les 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intervenants extérieurs, les bénévoles, les aidants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….</a:t>
            </a: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endParaRPr lang="fr-FR" altLang="fr-FR" sz="24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70D4864-C034-4D85-8674-44260057E63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0833" y="4708381"/>
            <a:ext cx="6633897" cy="13907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Toute personne,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présentant des symptômes 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respiratoires, qui entre dans l’établissement, en l’absence de diagnostic établi</a:t>
            </a: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medi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88200"/>
      </p:ext>
    </p:extLst>
  </p:cSld>
  <p:clrMapOvr>
    <a:masterClrMapping/>
  </p:clrMapOvr>
  <p:transition spd="slow" advTm="5116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0659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Ces mesures concernent : </a:t>
            </a:r>
          </a:p>
          <a:p>
            <a:pPr marL="0" indent="0" algn="ctr">
              <a:buFontTx/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tous les lieux de soins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mais plus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particulièrement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les lieux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où la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proximité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peut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favoriser la transmission croisée :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zones d’orientation, services d’urgences, consultations, cabinets de ville…</a:t>
            </a:r>
          </a:p>
          <a:p>
            <a:pPr marL="0" indent="0" algn="just">
              <a:buFontTx/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spcBef>
                <a:spcPts val="1200"/>
              </a:spcBef>
              <a:buFontTx/>
              <a:buNone/>
            </a:pPr>
            <a:r>
              <a:rPr lang="fr-FR" altLang="fr-FR" sz="2400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Mesures essentielles </a:t>
            </a:r>
          </a:p>
          <a:p>
            <a:pPr marL="0" indent="0" algn="ctr">
              <a:spcBef>
                <a:spcPts val="1200"/>
              </a:spcBef>
              <a:buFontTx/>
              <a:buNone/>
            </a:pPr>
            <a:r>
              <a:rPr lang="fr-FR" altLang="fr-FR" sz="2400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lors des épidémies saisonnières</a:t>
            </a:r>
          </a:p>
        </p:txBody>
      </p:sp>
      <p:sp>
        <p:nvSpPr>
          <p:cNvPr id="70660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93B3913-A1F2-440D-842C-3B36C533173A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edi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212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4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HYGIÈNE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9635" name="Espace réservé du contenu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FontTx/>
              <a:buNone/>
            </a:pPr>
            <a:endParaRPr lang="fr-FR" alt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R22.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Mettre en place une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information sur les mesures d’hygiène respiratoire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à prendre et mettre le matériel nécessaire (masques, produit hydro-alcoolique….)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i="1" dirty="0" smtClean="0">
                <a:latin typeface="Comic Sans MS" panose="030F0702030302020204" pitchFamily="66" charset="0"/>
              </a:rPr>
              <a:t>                                   </a:t>
            </a:r>
            <a:endParaRPr lang="fr-FR" altLang="fr-FR" dirty="0" smtClean="0"/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4E81A2A-D685-43EB-9250-40738E29EF75}" type="slidenum">
              <a:rPr lang="fr-FR" altLang="fr-FR" smtClean="0"/>
              <a:pPr/>
              <a:t>13</a:t>
            </a:fld>
            <a:endParaRPr lang="fr-FR" altLang="fr-FR" smtClean="0"/>
          </a:p>
        </p:txBody>
      </p:sp>
      <p:sp>
        <p:nvSpPr>
          <p:cNvPr id="2" name="Rectangle 1"/>
          <p:cNvSpPr/>
          <p:nvPr/>
        </p:nvSpPr>
        <p:spPr>
          <a:xfrm>
            <a:off x="1979712" y="414908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fr-FR" altLang="fr-FR" sz="2400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Campagnes d’informations +++</a:t>
            </a:r>
          </a:p>
        </p:txBody>
      </p:sp>
      <p:pic>
        <p:nvPicPr>
          <p:cNvPr id="4" name="media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12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83267"/>
      </p:ext>
    </p:extLst>
  </p:cSld>
  <p:clrMapOvr>
    <a:masterClrMapping/>
  </p:clrMapOvr>
  <p:transition spd="slow" advTm="8196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HYGIÈNE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RESPIRATOIRE</a:t>
            </a:r>
            <a:r>
              <a:rPr lang="fr-FR" altLang="fr-FR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fr-FR" altLang="fr-FR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Conclusion</a:t>
            </a:r>
            <a:endParaRPr lang="fr-FR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561" name="Rectangle 1"/>
          <p:cNvSpPr>
            <a:spLocks noGrp="1" noChangeArrowheads="1"/>
          </p:cNvSpPr>
          <p:nvPr>
            <p:ph idx="1"/>
          </p:nvPr>
        </p:nvSpPr>
        <p:spPr>
          <a:xfrm>
            <a:off x="1358124" y="2054498"/>
            <a:ext cx="7406459" cy="4114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marL="0" indent="0" algn="ctr" eaLnBrk="1" hangingPunct="1">
              <a:spcBef>
                <a:spcPts val="800"/>
              </a:spcBef>
              <a:buSzPct val="70000"/>
              <a:buNone/>
              <a:tabLst>
                <a:tab pos="93663" algn="l"/>
                <a:tab pos="44926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fr-FR" altLang="fr-FR" sz="2400" dirty="0" smtClean="0">
                <a:latin typeface="Comic Sans MS" panose="030F0702030302020204" pitchFamily="66" charset="0"/>
              </a:rPr>
              <a:t>Mesures d’hygiène respiratoire peu respectées avant la crise sanitaire COVID-19</a:t>
            </a:r>
          </a:p>
          <a:p>
            <a:pPr marL="0" indent="0" algn="ctr" eaLnBrk="1" hangingPunct="1">
              <a:spcBef>
                <a:spcPts val="800"/>
              </a:spcBef>
              <a:buSzPct val="70000"/>
              <a:buNone/>
              <a:tabLst>
                <a:tab pos="93663" algn="l"/>
                <a:tab pos="44926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fr-FR" alt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  <a:hlinkClick r:id="rId5"/>
              </a:rPr>
              <a:t>dalmas.j@chu-nice.fr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Comic Sans MS" panose="030F0702030302020204" pitchFamily="66" charset="0"/>
              </a:rPr>
              <a:t>Session </a:t>
            </a:r>
            <a:r>
              <a:rPr lang="fr-FR" sz="2400" dirty="0">
                <a:latin typeface="Comic Sans MS" panose="030F0702030302020204" pitchFamily="66" charset="0"/>
              </a:rPr>
              <a:t>n° </a:t>
            </a:r>
            <a:r>
              <a:rPr lang="fr-FR" sz="2400" dirty="0" smtClean="0">
                <a:latin typeface="Comic Sans MS" panose="030F0702030302020204" pitchFamily="66" charset="0"/>
              </a:rPr>
              <a:t>5  </a:t>
            </a:r>
            <a:endParaRPr lang="fr-FR" sz="2400" dirty="0">
              <a:latin typeface="Comic Sans MS" panose="030F0702030302020204" pitchFamily="66" charset="0"/>
            </a:endParaRPr>
          </a:p>
          <a:p>
            <a:pPr marL="0" indent="0" algn="ctr" eaLnBrk="1" hangingPunct="1">
              <a:spcBef>
                <a:spcPts val="800"/>
              </a:spcBef>
              <a:buSzPct val="70000"/>
              <a:buNone/>
              <a:tabLst>
                <a:tab pos="93663" algn="l"/>
                <a:tab pos="44926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Prévention des accidents avec exposition au sang  </a:t>
            </a:r>
            <a:r>
              <a:rPr lang="fr-FR" altLang="fr-FR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ou tout autre produit biologique d’origine humaine</a:t>
            </a:r>
          </a:p>
        </p:txBody>
      </p:sp>
      <p:sp>
        <p:nvSpPr>
          <p:cNvPr id="9216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2A6C43C-2CD5-4170-9C99-043D9682475B}" type="slidenum">
              <a:rPr lang="fr-FR" altLang="fr-FR" smtClean="0"/>
              <a:pPr/>
              <a:t>14</a:t>
            </a:fld>
            <a:endParaRPr lang="fr-FR" altLang="fr-FR" smtClean="0"/>
          </a:p>
        </p:txBody>
      </p:sp>
      <p:pic>
        <p:nvPicPr>
          <p:cNvPr id="3" name="media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9783" y="6049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27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Le contexte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6563" name="Espace réservé du contenu 2"/>
          <p:cNvSpPr>
            <a:spLocks noGrp="1"/>
          </p:cNvSpPr>
          <p:nvPr>
            <p:ph idx="1"/>
          </p:nvPr>
        </p:nvSpPr>
        <p:spPr>
          <a:xfrm>
            <a:off x="845046" y="2087995"/>
            <a:ext cx="7778254" cy="41052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Des pathologies respiratoires émergentes :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SRAS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2003)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Grippe aviaire A (H5N1) - 2005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Grippe à virus A (H1N1) - 2009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Coronavirus (MERS-</a:t>
            </a:r>
            <a:r>
              <a:rPr lang="fr-FR" altLang="fr-FR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CoV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Coronavirus (SARS-CoV2) - 2019</a:t>
            </a: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Mais pas seulement :</a:t>
            </a:r>
            <a:endParaRPr lang="fr-FR" alt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Coqueluche, rougeole</a:t>
            </a: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D’où l’importance des mesures l’hygiène respiratoire</a:t>
            </a:r>
            <a:endParaRPr lang="fr-FR" altLang="fr-FR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70D4864-C034-4D85-8674-44260057E63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6589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15002"/>
      </p:ext>
    </p:extLst>
  </p:cSld>
  <p:clrMapOvr>
    <a:masterClrMapping/>
  </p:clrMapOvr>
  <p:transition spd="slow" advTm="5116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6563" name="Espace réservé du contenu 2"/>
          <p:cNvSpPr>
            <a:spLocks noGrp="1"/>
          </p:cNvSpPr>
          <p:nvPr>
            <p:ph idx="1"/>
          </p:nvPr>
        </p:nvSpPr>
        <p:spPr>
          <a:xfrm>
            <a:off x="971600" y="1556792"/>
            <a:ext cx="7787482" cy="41052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Mesures initiées par :</a:t>
            </a:r>
          </a:p>
          <a:p>
            <a:pPr marL="0" indent="0">
              <a:buFontTx/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’OMS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« étiquette respiratoire »</a:t>
            </a:r>
          </a:p>
          <a:p>
            <a:pPr marL="0" indent="0">
              <a:buFontTx/>
              <a:buNone/>
            </a:pPr>
            <a:r>
              <a:rPr lang="fr-FR" altLang="fr-FR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 se couvrir la bouche et le nez pour tousser »</a:t>
            </a:r>
          </a:p>
          <a:p>
            <a:pPr marL="0" indent="0">
              <a:buFontTx/>
              <a:buNone/>
            </a:pPr>
            <a:endParaRPr lang="fr-FR" altLang="fr-FR" sz="24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SF2H : </a:t>
            </a:r>
            <a:r>
              <a:rPr lang="fr-FR" altLang="fr-FR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Guide « prévention de la transmission croisée par voie respiratoire : Air ou Gouttelettes » - 2013 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Recommandations générales pour toute personne qui tousse - Recommandation R0</a:t>
            </a:r>
          </a:p>
          <a:p>
            <a:pPr marL="0" indent="0">
              <a:buFontTx/>
              <a:buNone/>
            </a:pP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  <a:r>
              <a:rPr lang="fr-FR" altLang="fr-FR" sz="2400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 jeter immédiatement les mouchoirs après usage »</a:t>
            </a:r>
          </a:p>
          <a:p>
            <a:pPr marL="0" indent="0">
              <a:buFontTx/>
              <a:buNone/>
            </a:pPr>
            <a:endParaRPr lang="fr-FR" altLang="fr-FR" sz="24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70D4864-C034-4D85-8674-44260057E63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78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36308"/>
      </p:ext>
    </p:extLst>
  </p:cSld>
  <p:clrMapOvr>
    <a:masterClrMapping/>
  </p:clrMapOvr>
  <p:transition spd="slow" advTm="5116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6563" name="Espace réservé du contenu 2"/>
          <p:cNvSpPr>
            <a:spLocks noGrp="1"/>
          </p:cNvSpPr>
          <p:nvPr>
            <p:ph idx="1"/>
          </p:nvPr>
        </p:nvSpPr>
        <p:spPr>
          <a:xfrm>
            <a:off x="1115616" y="2076236"/>
            <a:ext cx="7345363" cy="4105275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Ensemble de mesures à respecter pour limiter la dispersion de micro-organismes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via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les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sécrétions oropharyngées ou bronchopulmonaires,</a:t>
            </a:r>
          </a:p>
          <a:p>
            <a:pPr marL="0" indent="0" algn="ctr">
              <a:buFontTx/>
              <a:buNone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 cas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d’expectoration, de toux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voire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d’éternuement.</a:t>
            </a: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altLang="fr-FR" sz="2400" i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70D4864-C034-4D85-8674-44260057E63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29477"/>
      </p:ext>
    </p:extLst>
  </p:cSld>
  <p:clrMapOvr>
    <a:masterClrMapping/>
  </p:clrMapOvr>
  <p:transition spd="slow" advTm="5116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6563" name="Espace réservé du contenu 2"/>
          <p:cNvSpPr>
            <a:spLocks noGrp="1"/>
          </p:cNvSpPr>
          <p:nvPr>
            <p:ph idx="1"/>
          </p:nvPr>
        </p:nvSpPr>
        <p:spPr>
          <a:xfrm>
            <a:off x="1297223" y="1878445"/>
            <a:ext cx="7463954" cy="4608622"/>
          </a:xfrm>
        </p:spPr>
        <p:txBody>
          <a:bodyPr/>
          <a:lstStyle/>
          <a:p>
            <a:pPr marL="0" indent="0">
              <a:buNone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vaccination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élément majeur de la prévention de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certaines infections respiratoires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(grippe, coqueluche, rougeole essentiellement)</a:t>
            </a:r>
          </a:p>
          <a:p>
            <a:pPr marL="0" indent="0" algn="just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2000" dirty="0" smtClean="0">
                <a:solidFill>
                  <a:schemeClr val="accent1"/>
                </a:solidFill>
              </a:rPr>
              <a:t>Grippe </a:t>
            </a:r>
            <a:r>
              <a:rPr lang="fr-FR" sz="2000" dirty="0">
                <a:solidFill>
                  <a:schemeClr val="accent1"/>
                </a:solidFill>
              </a:rPr>
              <a:t>2016-2017 </a:t>
            </a:r>
          </a:p>
          <a:p>
            <a:pPr marL="0" indent="0">
              <a:buNone/>
            </a:pPr>
            <a:r>
              <a:rPr lang="fr-FR" sz="2000" dirty="0"/>
              <a:t>Pendant les 10 semaines de </a:t>
            </a:r>
            <a:r>
              <a:rPr lang="fr-FR" sz="2000" dirty="0" smtClean="0"/>
              <a:t>l’épidémie</a:t>
            </a:r>
            <a:r>
              <a:rPr lang="fr-FR" sz="2000" dirty="0"/>
              <a:t>, la part d’excès de mortalité </a:t>
            </a:r>
            <a:r>
              <a:rPr lang="fr-FR" sz="2000" dirty="0" smtClean="0"/>
              <a:t>attribuable </a:t>
            </a:r>
            <a:r>
              <a:rPr lang="fr-FR" sz="2000" dirty="0"/>
              <a:t>à la grippe a été estimée </a:t>
            </a:r>
            <a:r>
              <a:rPr lang="fr-FR" sz="2000" dirty="0" smtClean="0"/>
              <a:t>à </a:t>
            </a:r>
            <a:r>
              <a:rPr lang="fr-FR" sz="2000" dirty="0" smtClean="0">
                <a:solidFill>
                  <a:schemeClr val="accent1"/>
                </a:solidFill>
              </a:rPr>
              <a:t>14 </a:t>
            </a:r>
            <a:r>
              <a:rPr lang="fr-FR" sz="2000" dirty="0">
                <a:solidFill>
                  <a:schemeClr val="accent1"/>
                </a:solidFill>
              </a:rPr>
              <a:t>400 décès </a:t>
            </a:r>
            <a:r>
              <a:rPr lang="fr-FR" sz="2000" dirty="0" smtClean="0"/>
              <a:t>dont </a:t>
            </a:r>
            <a:r>
              <a:rPr lang="fr-FR" sz="2000" dirty="0"/>
              <a:t>plus de 90% chez </a:t>
            </a:r>
            <a:r>
              <a:rPr lang="fr-FR" sz="2000" dirty="0" smtClean="0"/>
              <a:t>les </a:t>
            </a:r>
            <a:r>
              <a:rPr lang="fr-FR" sz="2000" dirty="0"/>
              <a:t>personnes de 75 ans et plus</a:t>
            </a:r>
            <a:r>
              <a:rPr lang="fr-FR" sz="2000" dirty="0" smtClean="0"/>
              <a:t>.</a:t>
            </a:r>
            <a:r>
              <a:rPr lang="fr-FR" sz="2000" dirty="0"/>
              <a:t> </a:t>
            </a:r>
            <a:endParaRPr lang="fr-FR" sz="2000" dirty="0" smtClean="0"/>
          </a:p>
          <a:p>
            <a:pPr marL="0" indent="0">
              <a:buNone/>
            </a:pPr>
            <a:r>
              <a:rPr lang="fr-FR" sz="1600" i="1" dirty="0" smtClean="0"/>
              <a:t>http</a:t>
            </a:r>
            <a:r>
              <a:rPr lang="fr-FR" sz="1600" i="1" dirty="0"/>
              <a:t>://</a:t>
            </a:r>
            <a:r>
              <a:rPr lang="fr-FR" sz="1600" i="1" dirty="0" smtClean="0"/>
              <a:t>invs.santepubliquefrance.fr/Dossiers-thématiques/Maladies-infectieuses/Maladies-a-prévention-vaccinale/Grippe/Grippe-généralités/Données-de-surveillance</a:t>
            </a:r>
            <a:endParaRPr lang="fr-FR" sz="1600" i="1" dirty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370D4864-C034-4D85-8674-44260057E63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me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5995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16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  <a:t>NE RESPIRATOIRE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67587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</p:txBody>
      </p:sp>
      <p:sp>
        <p:nvSpPr>
          <p:cNvPr id="67588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8186445-EF4D-424A-A511-CEC572FF011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717675"/>
            <a:ext cx="65529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algn="ctr"/>
            <a:r>
              <a:rPr lang="fr-FR" altLang="fr-FR" sz="2400" dirty="0" smtClean="0">
                <a:latin typeface="Comic Sans MS" panose="030F0702030302020204" pitchFamily="66" charset="0"/>
              </a:rPr>
              <a:t>Pour </a:t>
            </a:r>
            <a:r>
              <a:rPr lang="fr-FR" altLang="fr-FR" sz="2400" dirty="0">
                <a:latin typeface="Comic Sans MS" panose="030F0702030302020204" pitchFamily="66" charset="0"/>
              </a:rPr>
              <a:t>la plupart des infections respiratoires</a:t>
            </a:r>
          </a:p>
          <a:p>
            <a:pPr algn="ctr"/>
            <a:r>
              <a:rPr lang="fr-FR" altLang="fr-FR" sz="2400" dirty="0">
                <a:latin typeface="Comic Sans MS" panose="030F0702030302020204" pitchFamily="66" charset="0"/>
              </a:rPr>
              <a:t>(aucun vaccin ou traitement spécifique)</a:t>
            </a:r>
          </a:p>
          <a:p>
            <a:pPr marL="0" indent="0" algn="ctr">
              <a:buFontTx/>
              <a:buNone/>
            </a:pPr>
            <a:endParaRPr lang="fr-FR" sz="2400" dirty="0"/>
          </a:p>
          <a:p>
            <a:pPr marL="0" indent="0" algn="ctr">
              <a:buFontTx/>
              <a:buNone/>
            </a:pPr>
            <a:r>
              <a:rPr lang="fr-FR" altLang="fr-FR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 </a:t>
            </a:r>
            <a:r>
              <a:rPr lang="fr-FR" altLang="fr-FR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mesures d’hygiène </a:t>
            </a:r>
            <a:r>
              <a:rPr lang="fr-FR" altLang="fr-FR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respiratoire,</a:t>
            </a:r>
          </a:p>
          <a:p>
            <a:pPr algn="ctr"/>
            <a:r>
              <a:rPr lang="fr-FR" altLang="fr-FR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seules </a:t>
            </a:r>
            <a:r>
              <a:rPr lang="fr-FR" altLang="fr-FR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armes </a:t>
            </a:r>
            <a:r>
              <a:rPr lang="fr-FR" altLang="fr-FR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disponibles</a:t>
            </a:r>
            <a:endParaRPr lang="fr-FR" altLang="fr-FR" sz="2400" i="1" dirty="0" smtClean="0">
              <a:latin typeface="Comic Sans MS" panose="030F0702030302020204" pitchFamily="66" charset="0"/>
            </a:endParaRPr>
          </a:p>
          <a:p>
            <a:pPr algn="ctr"/>
            <a:endParaRPr lang="fr-FR" altLang="fr-FR" sz="2400" i="1" dirty="0" smtClean="0"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endParaRPr lang="fr-FR" sz="2400" dirty="0"/>
          </a:p>
        </p:txBody>
      </p:sp>
      <p:pic>
        <p:nvPicPr>
          <p:cNvPr id="4" name="me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37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2500"/>
      </p:ext>
    </p:extLst>
  </p:cSld>
  <p:clrMapOvr>
    <a:masterClrMapping/>
  </p:clrMapOvr>
  <p:transition spd="slow" advTm="5250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sz="32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  <a:t>HYGI</a:t>
            </a:r>
            <a:r>
              <a:rPr lang="fr-FR" altLang="fr-FR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  <a:t>NE RESPIRATOIRE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67587" name="Espace réservé du contenu 2"/>
          <p:cNvSpPr>
            <a:spLocks noGrp="1"/>
          </p:cNvSpPr>
          <p:nvPr>
            <p:ph idx="1"/>
          </p:nvPr>
        </p:nvSpPr>
        <p:spPr>
          <a:xfrm>
            <a:off x="1524000" y="1905000"/>
            <a:ext cx="7081838" cy="4114800"/>
          </a:xfrm>
        </p:spPr>
        <p:txBody>
          <a:bodyPr anchor="ctr"/>
          <a:lstStyle/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R19.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Faire porter un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masque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à toute personne :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patient, résident, visiteur, professionnel de santé mais aussi intervenants extérieurs, aidants…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présentant des symptômes respiratoires de type toux ou expectoration.</a:t>
            </a: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2000" i="1" dirty="0" smtClean="0">
              <a:latin typeface="Comic Sans MS" panose="030F0702030302020204" pitchFamily="66" charset="0"/>
            </a:endParaRPr>
          </a:p>
        </p:txBody>
      </p:sp>
      <p:sp>
        <p:nvSpPr>
          <p:cNvPr id="67588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58186445-EF4D-424A-A511-CEC572FF011E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50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smtClean="0">
                <a:solidFill>
                  <a:srgbClr val="C00000"/>
                </a:solidFill>
                <a:latin typeface="Comic Sans MS" panose="030F0702030302020204" pitchFamily="66" charset="0"/>
              </a:rPr>
              <a:t>HYGI</a:t>
            </a:r>
            <a:r>
              <a:rPr lang="fr-FR" altLang="fr-FR" sz="3200" smtClean="0">
                <a:solidFill>
                  <a:schemeClr val="accent1"/>
                </a:solidFill>
                <a:latin typeface="Comic Sans MS" panose="030F0702030302020204" pitchFamily="66" charset="0"/>
              </a:rPr>
              <a:t>È</a:t>
            </a:r>
            <a:r>
              <a:rPr lang="fr-FR" altLang="fr-FR" sz="3200" smtClean="0">
                <a:solidFill>
                  <a:srgbClr val="C00000"/>
                </a:solidFill>
                <a:latin typeface="Comic Sans MS" panose="030F0702030302020204" pitchFamily="66" charset="0"/>
              </a:rPr>
              <a:t>NE RESPIRATOIRE</a:t>
            </a:r>
          </a:p>
        </p:txBody>
      </p:sp>
      <p:sp>
        <p:nvSpPr>
          <p:cNvPr id="68611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R20.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Utiliser un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mouchoir à usage unique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pour couvrir le nez et la bouche lors de toux, éternuement et le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jeter immédiatement après usage. 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l’absence de mouchoir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tousser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ou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éternuer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au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niveau du coude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(haut de la manche) plutôt que dans les mains.</a:t>
            </a:r>
          </a:p>
          <a:p>
            <a:pPr marL="0" indent="0">
              <a:buFontTx/>
              <a:buNone/>
            </a:pPr>
            <a:endParaRPr lang="fr-FR" altLang="fr-FR" sz="1800" i="1" dirty="0" smtClean="0"/>
          </a:p>
          <a:p>
            <a:pPr marL="0" indent="0">
              <a:buFontTx/>
              <a:buNone/>
            </a:pPr>
            <a:endParaRPr lang="fr-FR" altLang="fr-FR" sz="1800" i="1" dirty="0" smtClean="0"/>
          </a:p>
          <a:p>
            <a:pPr marL="0" indent="0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68612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9EDCFC9-BAC1-4244-9696-8EB3350817B4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me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5989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16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HYGIÈNE RESPIRATOIRE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69635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R21.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Réaliser une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hygiène des mains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après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contact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avec 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sécrétions respiratoires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ou 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objets contaminés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0" algn="just">
              <a:spcBef>
                <a:spcPts val="1200"/>
              </a:spcBef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 algn="just">
              <a:buFontTx/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Ne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pas toucher les muqueuses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(bouche, nez, yeux) avec 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mains contaminées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FontTx/>
              <a:buNone/>
            </a:pPr>
            <a:endParaRPr lang="fr-FR" altLang="fr-FR" sz="2400" i="1" dirty="0" smtClean="0">
              <a:latin typeface="Comic Sans MS" panose="030F0702030302020204" pitchFamily="66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2400" i="1" dirty="0" smtClean="0">
                <a:latin typeface="Comic Sans MS" panose="030F0702030302020204" pitchFamily="66" charset="0"/>
              </a:rPr>
              <a:t>                                   </a:t>
            </a:r>
            <a:endParaRPr lang="fr-FR" altLang="fr-FR" dirty="0" smtClean="0"/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4E81A2A-D685-43EB-9250-40738E29EF75}" type="slidenum">
              <a:rPr lang="fr-FR" altLang="fr-FR" smtClean="0"/>
              <a:pPr/>
              <a:t>9</a:t>
            </a:fld>
            <a:endParaRPr lang="fr-FR" altLang="fr-FR" smtClean="0"/>
          </a:p>
        </p:txBody>
      </p:sp>
      <p:pic>
        <p:nvPicPr>
          <p:cNvPr id="4" name="me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6168" y="5995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196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Écho">
  <a:themeElements>
    <a:clrScheme name="Écho 9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CC33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E2ADAA"/>
      </a:accent5>
      <a:accent6>
        <a:srgbClr val="B98A00"/>
      </a:accent6>
      <a:hlink>
        <a:srgbClr val="CC6600"/>
      </a:hlink>
      <a:folHlink>
        <a:srgbClr val="808080"/>
      </a:folHlink>
    </a:clrScheme>
    <a:fontScheme name="É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11941</TotalTime>
  <Words>502</Words>
  <Application>Microsoft Office PowerPoint</Application>
  <PresentationFormat>Affichage à l'écran (4:3)</PresentationFormat>
  <Paragraphs>116</Paragraphs>
  <Slides>14</Slides>
  <Notes>3</Notes>
  <HiddenSlides>0</HiddenSlides>
  <MMClips>13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Écho</vt:lpstr>
      <vt:lpstr>1_Conception personnalisée</vt:lpstr>
      <vt:lpstr>Conception personnalisée</vt:lpstr>
      <vt:lpstr>FORMATION en vue du stage infirmier </vt:lpstr>
      <vt:lpstr>HYGIÈNE RESPIRATOIRE Le contexte</vt:lpstr>
      <vt:lpstr>HYGIÈNE RESPIRATOIRE</vt:lpstr>
      <vt:lpstr>HYGIÈNE RESPIRATOIRE</vt:lpstr>
      <vt:lpstr>HYGIÈNE RESPIRATOIRE</vt:lpstr>
      <vt:lpstr> HYGIÈNE RESPIRATOIRE</vt:lpstr>
      <vt:lpstr> HYGIÈNE RESPIRATOIRE</vt:lpstr>
      <vt:lpstr>HYGIÈNE RESPIRATOIRE</vt:lpstr>
      <vt:lpstr>HYGIÈNE RESPIRATOIRE</vt:lpstr>
      <vt:lpstr>HYGIÈNE RESPIRATOIRE</vt:lpstr>
      <vt:lpstr>HYGIÈNE RESPIRATOIRE</vt:lpstr>
      <vt:lpstr>HYGIÈNE RESPIRATOIRE</vt:lpstr>
      <vt:lpstr>HYGIÈNE RESPIRATOIRE</vt:lpstr>
      <vt:lpstr>HYGIÈNE RESPIRATOIRE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VEYRES PATRICIA CHU Nice</cp:lastModifiedBy>
  <cp:revision>1580</cp:revision>
  <cp:lastPrinted>2017-11-09T08:22:21Z</cp:lastPrinted>
  <dcterms:created xsi:type="dcterms:W3CDTF">2006-11-06T08:23:41Z</dcterms:created>
  <dcterms:modified xsi:type="dcterms:W3CDTF">2021-04-01T08:46:50Z</dcterms:modified>
</cp:coreProperties>
</file>