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  <p:sldMasterId id="2147483661" r:id="rId2"/>
    <p:sldMasterId id="2147483660" r:id="rId3"/>
  </p:sldMasterIdLst>
  <p:notesMasterIdLst>
    <p:notesMasterId r:id="rId15"/>
  </p:notesMasterIdLst>
  <p:handoutMasterIdLst>
    <p:handoutMasterId r:id="rId16"/>
  </p:handoutMasterIdLst>
  <p:sldIdLst>
    <p:sldId id="459" r:id="rId4"/>
    <p:sldId id="457" r:id="rId5"/>
    <p:sldId id="463" r:id="rId6"/>
    <p:sldId id="461" r:id="rId7"/>
    <p:sldId id="462" r:id="rId8"/>
    <p:sldId id="436" r:id="rId9"/>
    <p:sldId id="465" r:id="rId10"/>
    <p:sldId id="458" r:id="rId11"/>
    <p:sldId id="466" r:id="rId12"/>
    <p:sldId id="438" r:id="rId13"/>
    <p:sldId id="464" r:id="rId14"/>
  </p:sldIdLst>
  <p:sldSz cx="9144000" cy="6858000" type="screen4x3"/>
  <p:notesSz cx="6794500" cy="9906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9999"/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3250" autoAdjust="0"/>
  </p:normalViewPr>
  <p:slideViewPr>
    <p:cSldViewPr>
      <p:cViewPr varScale="1">
        <p:scale>
          <a:sx n="108" d="100"/>
          <a:sy n="108" d="100"/>
        </p:scale>
        <p:origin x="-171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22" y="-7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algn="r"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algn="r" defTabSz="45085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EAFCE3-7BC1-40EF-9C92-913DAEDB08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2622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/>
          <p:cNvSpPr>
            <a:spLocks noChangeArrowheads="1"/>
          </p:cNvSpPr>
          <p:nvPr/>
        </p:nvSpPr>
        <p:spPr bwMode="auto">
          <a:xfrm>
            <a:off x="0" y="0"/>
            <a:ext cx="67945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592" tIns="46295" rIns="92592" bIns="46295" anchor="ctr"/>
          <a:lstStyle>
            <a:lvl1pPr defTabSz="444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013" indent="-282575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888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325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763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39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11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83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55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4810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algn="r"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744538"/>
            <a:ext cx="4946650" cy="3711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06938"/>
            <a:ext cx="543401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810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algn="r" defTabSz="45085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8CF637D2-1523-425E-95D2-CC48471F8C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5030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913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fr-FR" altLang="fr-FR" noProof="0" smtClean="0"/>
              <a:t>Cliquez pour modifier le style du titre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fr-FR" altLang="fr-FR" noProof="0" smtClean="0"/>
              <a:t>Cliquez pour modifier le style des sous-titres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95513" y="6248400"/>
            <a:ext cx="451008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72450" y="6165850"/>
            <a:ext cx="576263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A1F5-F9CF-476F-A736-D47930D580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911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40A8A-26CC-4A78-ACD5-0450FEC7C0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22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170EC-EEFB-4567-915B-94B6B45748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864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D772-AB28-47A2-A30D-C1279D5D87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29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E6FFB-ACA2-4BBC-A3BF-194FDF1DFB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87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B500D-2624-4999-B60B-B7D1D906F5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6488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9EB11-7629-4F67-BE3F-421A2A2F8E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834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B98A8-8B5D-4FB6-B225-C79C3FE913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68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2A1C-7E2D-440F-8271-522AE5B16B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639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A7D8D-A172-4C63-8DE8-40CB7063B4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163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19F12-BBF5-4E77-837A-8784883193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69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0584C-8B5D-43A8-B1FD-8001EA5972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407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7F008-D886-4943-8DD3-667415B38D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510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E700-E73C-4D09-B3B2-30C36319CA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431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74BF-2102-4838-9C60-7243B0EA04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216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81B6C-63BA-487B-AEA3-804A460171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4651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5029-3E2C-448D-8F50-8DCA99D47B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800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E1DA6-38EC-48E4-86FF-C7E76E7D8D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745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683AB-0D85-47F0-8B49-DC5EA6DA9A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286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2DFD-4DBD-4981-B253-2E102A4AD7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9224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63C5-053B-4846-A05F-9D5FE1080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9826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B2F8E-43E0-451F-A0CC-0B496A17DD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493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65DC-D42B-4725-928E-2E72522012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742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30535-D0E9-4A53-B205-E35C25BA0B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6405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B726-9BC0-4196-BF17-B5E4E62493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990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111B-20B5-4AB1-9FD8-CB045DA901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605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5DE84-B9C4-4878-AC52-816D029D1E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8151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0683D-186C-4B0E-B666-E07F1D6076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8090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8E91F-16BE-4B43-9613-DEEBA615AD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8007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B0ABC-8CF0-4F34-987F-8FCD28FD26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2334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FABE-2BE3-4486-89FB-9889F008EB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135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81B8-C247-4220-A6EF-78DB3B10A8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192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72BA-53DC-405A-95CE-DD9A6CFE62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273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4477-AE65-4646-91BC-F588253830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482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3DFE-F36D-442E-9B69-9072096962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139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D496-7E5E-4DA9-AFCE-649C7068D7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863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C059-EEEB-4AC3-A9FC-279C5DC699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786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76375" y="6248400"/>
            <a:ext cx="469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165850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5D2B6448-8D7F-4ED0-A756-107A805C15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2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3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9" r:id="rId1"/>
    <p:sldLayoutId id="2147486473" r:id="rId2"/>
    <p:sldLayoutId id="2147486474" r:id="rId3"/>
    <p:sldLayoutId id="2147486475" r:id="rId4"/>
    <p:sldLayoutId id="2147486476" r:id="rId5"/>
    <p:sldLayoutId id="2147486477" r:id="rId6"/>
    <p:sldLayoutId id="2147486478" r:id="rId7"/>
    <p:sldLayoutId id="2147486479" r:id="rId8"/>
    <p:sldLayoutId id="2147486480" r:id="rId9"/>
    <p:sldLayoutId id="2147486481" r:id="rId10"/>
    <p:sldLayoutId id="2147486482" r:id="rId11"/>
    <p:sldLayoutId id="2147486483" r:id="rId12"/>
    <p:sldLayoutId id="2147486484" r:id="rId13"/>
    <p:sldLayoutId id="2147486485" r:id="rId14"/>
    <p:sldLayoutId id="214748648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2739E5-D07A-401A-8201-17D865DB36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E829A5-CD0B-4A85-93E0-C85F0035D6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8" r:id="rId1"/>
    <p:sldLayoutId id="2147486499" r:id="rId2"/>
    <p:sldLayoutId id="2147486500" r:id="rId3"/>
    <p:sldLayoutId id="2147486501" r:id="rId4"/>
    <p:sldLayoutId id="2147486502" r:id="rId5"/>
    <p:sldLayoutId id="2147486503" r:id="rId6"/>
    <p:sldLayoutId id="2147486504" r:id="rId7"/>
    <p:sldLayoutId id="2147486505" r:id="rId8"/>
    <p:sldLayoutId id="2147486506" r:id="rId9"/>
    <p:sldLayoutId id="2147486507" r:id="rId10"/>
    <p:sldLayoutId id="21474865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5800" y="6273800"/>
            <a:ext cx="7632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J. DALMAS (IDE) - CHU de Nice - </a:t>
            </a:r>
            <a:r>
              <a:rPr lang="fr-FR" altLang="fr-FR" sz="1800">
                <a:solidFill>
                  <a:schemeClr val="tx1"/>
                </a:solidFill>
              </a:rPr>
              <a:t>Service </a:t>
            </a:r>
            <a:r>
              <a:rPr lang="fr-FR" altLang="fr-FR" sz="1800" smtClean="0">
                <a:solidFill>
                  <a:schemeClr val="tx1"/>
                </a:solidFill>
              </a:rPr>
              <a:t>d’Hygiène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4664660"/>
            <a:ext cx="84295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LES </a:t>
            </a: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</a:t>
            </a:r>
            <a:r>
              <a:rPr lang="fr-FR" altLang="fr-FR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É</a:t>
            </a: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CAUTIONS </a:t>
            </a:r>
            <a:r>
              <a:rPr 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STANDARD</a:t>
            </a:r>
          </a:p>
          <a:p>
            <a:r>
              <a:rPr lang="fr-FR" sz="2400" b="1" dirty="0">
                <a:latin typeface="Comic Sans MS" panose="030F0702030302020204" pitchFamily="66" charset="0"/>
              </a:rPr>
              <a:t>5</a:t>
            </a:r>
            <a:r>
              <a:rPr lang="fr-FR" sz="2400" b="1" baseline="30000" dirty="0" smtClean="0">
                <a:latin typeface="Comic Sans MS" panose="030F0702030302020204" pitchFamily="66" charset="0"/>
              </a:rPr>
              <a:t>ème</a:t>
            </a:r>
            <a:r>
              <a:rPr lang="fr-FR" sz="2400" b="1" dirty="0" smtClean="0">
                <a:latin typeface="Comic Sans MS" panose="030F0702030302020204" pitchFamily="66" charset="0"/>
              </a:rPr>
              <a:t> </a:t>
            </a:r>
            <a:r>
              <a:rPr lang="fr-FR" sz="2400" b="1" dirty="0">
                <a:latin typeface="Comic Sans MS" panose="030F0702030302020204" pitchFamily="66" charset="0"/>
              </a:rPr>
              <a:t>session :</a:t>
            </a:r>
          </a:p>
          <a:p>
            <a:r>
              <a:rPr lang="fr-FR" sz="2200" dirty="0">
                <a:latin typeface="Comic Sans MS" panose="030F0702030302020204" pitchFamily="66" charset="0"/>
              </a:rPr>
              <a:t>Axe </a:t>
            </a:r>
            <a:r>
              <a:rPr lang="fr-FR" sz="2200" dirty="0" smtClean="0">
                <a:latin typeface="Comic Sans MS" panose="030F0702030302020204" pitchFamily="66" charset="0"/>
              </a:rPr>
              <a:t>n°5 : Prévention des Accidents avec Exposition au Sang (AES) </a:t>
            </a:r>
            <a:r>
              <a:rPr lang="fr-FR" sz="2000" dirty="0" smtClean="0">
                <a:latin typeface="Comic Sans MS" panose="030F0702030302020204" pitchFamily="66" charset="0"/>
              </a:rPr>
              <a:t>ou tout autre produit biologique d’origine humaine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4A1F5-F9CF-476F-A736-D47930D58022}" type="slidenum">
              <a:rPr lang="fr-FR" altLang="fr-FR" smtClean="0"/>
              <a:pPr>
                <a:defRPr/>
              </a:pPr>
              <a:t>1</a:t>
            </a:fld>
            <a:endParaRPr lang="fr-FR" altLang="fr-FR" dirty="0"/>
          </a:p>
        </p:txBody>
      </p:sp>
      <p:pic>
        <p:nvPicPr>
          <p:cNvPr id="7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913" y="6177882"/>
            <a:ext cx="609600" cy="609600"/>
          </a:xfrm>
          <a:prstGeom prst="rect">
            <a:avLst/>
          </a:prstGeom>
        </p:spPr>
      </p:pic>
      <p:sp>
        <p:nvSpPr>
          <p:cNvPr id="8" name="Titre 7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FORMATION en vue du stage infirmier</a:t>
            </a:r>
            <a:b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altLang="fr-FR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62515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  <a:endParaRPr lang="fr-FR" altLang="fr-FR" sz="3200" smtClean="0">
              <a:solidFill>
                <a:srgbClr val="C00000"/>
              </a:solidFill>
            </a:endParaRPr>
          </a:p>
        </p:txBody>
      </p:sp>
      <p:sp>
        <p:nvSpPr>
          <p:cNvPr id="73731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just">
              <a:buFontTx/>
              <a:buNone/>
            </a:pP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26</a:t>
            </a:r>
            <a:r>
              <a:rPr lang="fr-FR" altLang="fr-FR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fr-FR" altLang="fr-FR" sz="25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La </a:t>
            </a:r>
            <a:r>
              <a:rPr lang="fr-FR" altLang="fr-FR" sz="2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conduite à tenir </a:t>
            </a:r>
            <a:r>
              <a:rPr lang="fr-FR" altLang="fr-FR" sz="25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 cas d’</a:t>
            </a:r>
            <a:r>
              <a:rPr lang="fr-FR" altLang="fr-FR" sz="2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fr-FR" altLang="fr-FR" sz="25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ccident avec </a:t>
            </a:r>
            <a:r>
              <a:rPr lang="fr-FR" altLang="fr-FR" sz="2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r>
              <a:rPr lang="fr-FR" altLang="fr-FR" sz="25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xposition au </a:t>
            </a:r>
            <a:r>
              <a:rPr lang="fr-FR" altLang="fr-FR" sz="2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  <a:r>
              <a:rPr lang="fr-FR" altLang="fr-FR" sz="25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ang doit être </a:t>
            </a:r>
            <a:r>
              <a:rPr lang="fr-FR" altLang="fr-FR" sz="2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formalisée</a:t>
            </a:r>
            <a:r>
              <a:rPr lang="fr-FR" altLang="fr-FR" sz="25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fr-FR" altLang="fr-FR" sz="2500" dirty="0" smtClean="0">
                <a:latin typeface="Comic Sans MS" panose="030F0702030302020204" pitchFamily="66" charset="0"/>
              </a:rPr>
              <a:t> </a:t>
            </a:r>
            <a:r>
              <a:rPr lang="fr-FR" altLang="fr-FR" sz="2500" b="1" dirty="0" smtClean="0">
                <a:latin typeface="Comic Sans MS" panose="030F0702030302020204" pitchFamily="66" charset="0"/>
              </a:rPr>
              <a:t>actualisée</a:t>
            </a:r>
            <a:r>
              <a:rPr lang="fr-FR" altLang="fr-FR" sz="2500" dirty="0" smtClean="0">
                <a:latin typeface="Comic Sans MS" panose="030F0702030302020204" pitchFamily="66" charset="0"/>
              </a:rPr>
              <a:t> et </a:t>
            </a:r>
            <a:r>
              <a:rPr lang="fr-FR" altLang="fr-FR" sz="2500" b="1" dirty="0" smtClean="0">
                <a:latin typeface="Comic Sans MS" panose="030F0702030302020204" pitchFamily="66" charset="0"/>
              </a:rPr>
              <a:t>accessible</a:t>
            </a:r>
            <a:r>
              <a:rPr lang="fr-FR" altLang="fr-FR" sz="2500" dirty="0" smtClean="0">
                <a:latin typeface="Comic Sans MS" panose="030F0702030302020204" pitchFamily="66" charset="0"/>
              </a:rPr>
              <a:t> à tous les intervenants de soins.</a:t>
            </a:r>
            <a:r>
              <a:rPr lang="fr-FR" altLang="fr-FR" sz="2500" b="1" i="1" dirty="0" smtClean="0"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FontTx/>
              <a:buNone/>
            </a:pPr>
            <a:endParaRPr lang="fr-FR" altLang="fr-FR" dirty="0" smtClean="0"/>
          </a:p>
          <a:p>
            <a:pPr marL="0" indent="0" algn="just">
              <a:buFontTx/>
              <a:buNone/>
            </a:pPr>
            <a:endParaRPr lang="fr-FR" altLang="fr-FR" dirty="0" smtClean="0"/>
          </a:p>
        </p:txBody>
      </p:sp>
      <p:sp>
        <p:nvSpPr>
          <p:cNvPr id="7373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AF5126C9-0069-4C84-A928-0D1A1BAF50C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media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89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99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3"/>
          <p:cNvSpPr>
            <a:spLocks noGrp="1"/>
          </p:cNvSpPr>
          <p:nvPr>
            <p:ph type="title"/>
          </p:nvPr>
        </p:nvSpPr>
        <p:spPr>
          <a:xfrm>
            <a:off x="1403350" y="106363"/>
            <a:ext cx="7010400" cy="1527175"/>
          </a:xfrm>
        </p:spPr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  <a:b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onclusion</a:t>
            </a:r>
          </a:p>
        </p:txBody>
      </p:sp>
      <p:sp>
        <p:nvSpPr>
          <p:cNvPr id="72707" name="Espace réservé du contenu 4"/>
          <p:cNvSpPr>
            <a:spLocks noGrp="1"/>
          </p:cNvSpPr>
          <p:nvPr>
            <p:ph idx="1"/>
          </p:nvPr>
        </p:nvSpPr>
        <p:spPr>
          <a:xfrm>
            <a:off x="1078706" y="2078198"/>
            <a:ext cx="7202488" cy="4114800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 meilleure prévention</a:t>
            </a:r>
          </a:p>
          <a:p>
            <a:pPr marL="0" indent="0" algn="ctr">
              <a:buNone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Comic Sans MS" panose="030F0702030302020204" pitchFamily="66" charset="0"/>
              </a:rPr>
              <a:t>Application strict des précautions standard</a:t>
            </a: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</a:rPr>
              <a:t>(port d’EPI adapté…)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Comic Sans MS" panose="030F0702030302020204" pitchFamily="66" charset="0"/>
              </a:rPr>
              <a:t>Utilisation du matériel de sécurité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Comic Sans MS" panose="030F0702030302020204" pitchFamily="66" charset="0"/>
              </a:rPr>
              <a:t>Vaccination contre l’hépatite B</a:t>
            </a:r>
          </a:p>
          <a:p>
            <a:pPr marL="0" indent="0" algn="ctr">
              <a:buNone/>
            </a:pPr>
            <a:endParaRPr lang="fr-FR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</a:rPr>
              <a:t>Session </a:t>
            </a:r>
            <a:r>
              <a:rPr lang="fr-FR" sz="2400" dirty="0">
                <a:latin typeface="Comic Sans MS" panose="030F0702030302020204" pitchFamily="66" charset="0"/>
              </a:rPr>
              <a:t>n° </a:t>
            </a:r>
            <a:r>
              <a:rPr lang="fr-FR" sz="2400" dirty="0" smtClean="0">
                <a:latin typeface="Comic Sans MS" panose="030F0702030302020204" pitchFamily="66" charset="0"/>
              </a:rPr>
              <a:t>6  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Gestion des </a:t>
            </a:r>
            <a:r>
              <a:rPr lang="fr-FR" altLang="fr-FR" sz="2400" dirty="0" err="1" smtClean="0">
                <a:latin typeface="Comic Sans MS" panose="030F0702030302020204" pitchFamily="66" charset="0"/>
              </a:rPr>
              <a:t>excreta</a:t>
            </a: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01FB9B-E6E5-4AA6-AB94-7C52F0B6EC3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media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5978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76451"/>
      </p:ext>
    </p:extLst>
  </p:cSld>
  <p:clrMapOvr>
    <a:masterClrMapping/>
  </p:clrMapOvr>
  <p:transition spd="slow" advTm="70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</a:p>
        </p:txBody>
      </p:sp>
      <p:sp>
        <p:nvSpPr>
          <p:cNvPr id="72707" name="Espace réservé du contenu 4"/>
          <p:cNvSpPr>
            <a:spLocks noGrp="1"/>
          </p:cNvSpPr>
          <p:nvPr>
            <p:ph idx="1"/>
          </p:nvPr>
        </p:nvSpPr>
        <p:spPr>
          <a:xfrm>
            <a:off x="870396" y="2051050"/>
            <a:ext cx="8057704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Arrêté du 10 juillet 2013 </a:t>
            </a:r>
            <a:r>
              <a:rPr lang="fr-FR" altLang="fr-FR" sz="2000" dirty="0" smtClean="0">
                <a:latin typeface="Comic Sans MS" panose="030F0702030302020204" pitchFamily="66" charset="0"/>
              </a:rPr>
              <a:t>(prévention des risques biologiques)</a:t>
            </a:r>
          </a:p>
          <a:p>
            <a:pPr marL="0" indent="0">
              <a:buFontTx/>
              <a:buNone/>
            </a:pPr>
            <a:endParaRPr lang="fr-FR" altLang="fr-FR" sz="2000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Tout contact avec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latin typeface="Comic Sans MS" panose="030F0702030302020204" pitchFamily="66" charset="0"/>
              </a:rPr>
              <a:t>du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sang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latin typeface="Comic Sans MS" panose="030F0702030302020204" pitchFamily="66" charset="0"/>
              </a:rPr>
              <a:t>ou un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autre liquide biologique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contenant du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sang</a:t>
            </a:r>
          </a:p>
          <a:p>
            <a:pPr marL="0" indent="0">
              <a:buNone/>
            </a:pPr>
            <a:endParaRPr lang="fr-FR" altLang="fr-FR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Et comportant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soit une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effraction cutanée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(piqûre, coupure)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soit une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projection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 sur une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muqueuse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 (œil…) ou sur une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peau lésée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.</a:t>
            </a:r>
          </a:p>
          <a:p>
            <a:pPr marL="0" indent="0" algn="ctr"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01FB9B-E6E5-4AA6-AB94-7C52F0B6EC3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fr-FR" altLang="fr-FR" sz="14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6053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61220"/>
      </p:ext>
    </p:extLst>
  </p:cSld>
  <p:clrMapOvr>
    <a:masterClrMapping/>
  </p:clrMapOvr>
  <p:transition spd="slow" advTm="70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3"/>
          <p:cNvSpPr>
            <a:spLocks noGrp="1"/>
          </p:cNvSpPr>
          <p:nvPr>
            <p:ph type="title"/>
          </p:nvPr>
        </p:nvSpPr>
        <p:spPr>
          <a:xfrm>
            <a:off x="1403350" y="106363"/>
            <a:ext cx="7010400" cy="1527175"/>
          </a:xfrm>
        </p:spPr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  <a:b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fr-FR" altLang="fr-FR" sz="32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2707" name="Espace réservé du contenu 4"/>
          <p:cNvSpPr>
            <a:spLocks noGrp="1"/>
          </p:cNvSpPr>
          <p:nvPr>
            <p:ph idx="1"/>
          </p:nvPr>
        </p:nvSpPr>
        <p:spPr>
          <a:xfrm>
            <a:off x="1087604" y="2250011"/>
            <a:ext cx="7202488" cy="4114800"/>
          </a:xfrm>
        </p:spPr>
        <p:txBody>
          <a:bodyPr/>
          <a:lstStyle/>
          <a:p>
            <a:pPr marL="0" indent="0" algn="ctr">
              <a:buNone/>
            </a:pPr>
            <a:r>
              <a:rPr lang="fr-FR" altLang="fr-FR" sz="2400" dirty="0">
                <a:latin typeface="Comic Sans MS" panose="030F0702030302020204" pitchFamily="66" charset="0"/>
              </a:rPr>
              <a:t>R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isque de transmission d’un virus hématogène  </a:t>
            </a:r>
            <a:r>
              <a:rPr lang="fr-FR" altLang="fr-FR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VHB VHC VIH</a:t>
            </a:r>
            <a:endParaRPr lang="fr-FR" altLang="fr-FR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 </a:t>
            </a:r>
            <a:endParaRPr 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« Tout patient est potentiellement contaminant »</a:t>
            </a:r>
          </a:p>
          <a:p>
            <a:pPr marL="0" indent="0" algn="ctr">
              <a:buNone/>
            </a:pPr>
            <a:endParaRPr lang="fr-FR" alt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« Tout soignant doit se protéger systématiquement avant tout geste à risque »</a:t>
            </a:r>
          </a:p>
          <a:p>
            <a:pPr marL="0" indent="0" algn="ctr">
              <a:buNone/>
            </a:pPr>
            <a:r>
              <a:rPr lang="fr-FR" altLang="fr-FR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(contact avec sang ou autre liquide biologique)</a:t>
            </a: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01FB9B-E6E5-4AA6-AB94-7C52F0B6EC3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me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2124" y="6060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83761"/>
      </p:ext>
    </p:extLst>
  </p:cSld>
  <p:clrMapOvr>
    <a:masterClrMapping/>
  </p:clrMapOvr>
  <p:transition spd="slow" advTm="70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3"/>
          <p:cNvSpPr>
            <a:spLocks noGrp="1"/>
          </p:cNvSpPr>
          <p:nvPr>
            <p:ph type="title"/>
          </p:nvPr>
        </p:nvSpPr>
        <p:spPr>
          <a:xfrm>
            <a:off x="1403350" y="106363"/>
            <a:ext cx="7010400" cy="1527175"/>
          </a:xfrm>
        </p:spPr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</a:p>
        </p:txBody>
      </p:sp>
      <p:sp>
        <p:nvSpPr>
          <p:cNvPr id="72707" name="Espace réservé du contenu 4"/>
          <p:cNvSpPr>
            <a:spLocks noGrp="1"/>
          </p:cNvSpPr>
          <p:nvPr>
            <p:ph idx="1"/>
          </p:nvPr>
        </p:nvSpPr>
        <p:spPr>
          <a:xfrm>
            <a:off x="1236414" y="1895099"/>
            <a:ext cx="7202488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La gravité de l’AES  :</a:t>
            </a:r>
          </a:p>
          <a:p>
            <a:pPr marL="0" indent="0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l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a blessure est profonde,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le dispositif a été utilisé pour un geste intravasculaire,  </a:t>
            </a: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latin typeface="Comic Sans MS" panose="030F0702030302020204" pitchFamily="66" charset="0"/>
              </a:rPr>
              <a:t>le </a:t>
            </a:r>
            <a:r>
              <a:rPr lang="fr-FR" altLang="fr-FR" sz="2400" dirty="0">
                <a:latin typeface="Comic Sans MS" panose="030F0702030302020204" pitchFamily="66" charset="0"/>
              </a:rPr>
              <a:t>dispositif est creux / gros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calibre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le dispositif est visiblement souillé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l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a virémie </a:t>
            </a:r>
            <a:r>
              <a:rPr lang="fr-FR" altLang="fr-FR" sz="2400" dirty="0">
                <a:latin typeface="Comic Sans MS" panose="030F0702030302020204" pitchFamily="66" charset="0"/>
              </a:rPr>
              <a:t>du patient source est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élevée.</a:t>
            </a:r>
          </a:p>
          <a:p>
            <a:pPr marL="0" indent="0"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01FB9B-E6E5-4AA6-AB94-7C52F0B6EC3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6846"/>
      </p:ext>
    </p:extLst>
  </p:cSld>
  <p:clrMapOvr>
    <a:masterClrMapping/>
  </p:clrMapOvr>
  <p:transition spd="slow" advTm="70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</a:p>
        </p:txBody>
      </p:sp>
      <p:sp>
        <p:nvSpPr>
          <p:cNvPr id="72707" name="Espace réservé du contenu 4"/>
          <p:cNvSpPr>
            <a:spLocks noGrp="1"/>
          </p:cNvSpPr>
          <p:nvPr>
            <p:ph idx="1"/>
          </p:nvPr>
        </p:nvSpPr>
        <p:spPr>
          <a:xfrm>
            <a:off x="844476" y="2279650"/>
            <a:ext cx="7778824" cy="4114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Meilleure connaissance des conditions de survenue des AES (réseau AES RAISIN)</a:t>
            </a:r>
            <a:endParaRPr lang="fr-FR" altLang="fr-FR" sz="2400" dirty="0"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 </a:t>
            </a:r>
            <a:r>
              <a:rPr lang="fr-FR" altLang="fr-FR" sz="2400" dirty="0">
                <a:latin typeface="Comic Sans MS" panose="030F0702030302020204" pitchFamily="66" charset="0"/>
              </a:rPr>
              <a:t>M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atériels de sécurité (normes en vigueur)</a:t>
            </a:r>
          </a:p>
          <a:p>
            <a:pPr marL="0" indent="0" algn="ctr">
              <a:buFontTx/>
              <a:buNone/>
            </a:pPr>
            <a:r>
              <a:rPr lang="fr-FR" altLang="fr-FR" sz="1800" i="1" dirty="0" smtClean="0">
                <a:latin typeface="Comic Sans MS" panose="030F0702030302020204" pitchFamily="66" charset="0"/>
              </a:rPr>
              <a:t>« mise en sécurité automatique la plus précoce possible                     par rapport au geste »</a:t>
            </a:r>
          </a:p>
          <a:p>
            <a:pPr marL="0" indent="0" algn="ctr"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www.geres.org</a:t>
            </a:r>
            <a:endParaRPr lang="fr-FR" alt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1800" i="1" dirty="0" smtClean="0"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1800" i="1" dirty="0" smtClean="0"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Formation des utilisateurs +++</a:t>
            </a:r>
          </a:p>
          <a:p>
            <a:pPr marL="0" indent="0">
              <a:buFontTx/>
              <a:buNone/>
            </a:pPr>
            <a:endParaRPr lang="fr-FR" altLang="fr-FR" sz="2400" dirty="0">
              <a:latin typeface="Comic Sans MS" panose="030F0702030302020204" pitchFamily="66" charset="0"/>
            </a:endParaRP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01FB9B-E6E5-4AA6-AB94-7C52F0B6EC3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me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34000"/>
      </p:ext>
    </p:extLst>
  </p:cSld>
  <p:clrMapOvr>
    <a:masterClrMapping/>
  </p:clrMapOvr>
  <p:transition spd="slow" advTm="70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</a:p>
        </p:txBody>
      </p:sp>
      <p:sp>
        <p:nvSpPr>
          <p:cNvPr id="72707" name="Espace réservé du contenu 4"/>
          <p:cNvSpPr>
            <a:spLocks noGrp="1"/>
          </p:cNvSpPr>
          <p:nvPr>
            <p:ph idx="1"/>
          </p:nvPr>
        </p:nvSpPr>
        <p:spPr>
          <a:xfrm>
            <a:off x="1403350" y="1700213"/>
            <a:ext cx="7202488" cy="41148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R23.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Pour les soins utilisant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un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objet perforant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porter des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 de soins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utiliser les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dispositifs médicaux de sécurité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mis à disposition </a:t>
            </a:r>
          </a:p>
          <a:p>
            <a:pPr marL="0" indent="0" algn="just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Après usage 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 pas recapuchonner,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ne pas désadapter à la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main,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 pas plier ou casser,</a:t>
            </a:r>
          </a:p>
          <a:p>
            <a:pPr marL="0" indent="0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01FB9B-E6E5-4AA6-AB94-7C52F0B6EC3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8903" y="60065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0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</a:p>
        </p:txBody>
      </p:sp>
      <p:sp>
        <p:nvSpPr>
          <p:cNvPr id="72707" name="Espace réservé du contenu 4"/>
          <p:cNvSpPr>
            <a:spLocks noGrp="1"/>
          </p:cNvSpPr>
          <p:nvPr>
            <p:ph idx="1"/>
          </p:nvPr>
        </p:nvSpPr>
        <p:spPr>
          <a:xfrm>
            <a:off x="1403350" y="1700213"/>
            <a:ext cx="7202488" cy="4114800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R23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(suite)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usage unique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jeter immédiatement après usage dans un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conteneur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pour objets perforants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adapté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situé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au plus près du soin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sans dépose intermédiaire</a:t>
            </a:r>
          </a:p>
          <a:p>
            <a:pPr marL="0" indent="0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réutilisable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: manipuler le matériel avec précaution et procéder rapidement à son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nettoyage et sa désinfection.</a:t>
            </a:r>
          </a:p>
          <a:p>
            <a:pPr marL="0" indent="0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01FB9B-E6E5-4AA6-AB94-7C52F0B6EC3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8903" y="6017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820"/>
      </p:ext>
    </p:extLst>
  </p:cSld>
  <p:clrMapOvr>
    <a:masterClrMapping/>
  </p:clrMapOvr>
  <p:transition spd="slow" advTm="70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3"/>
          <p:cNvSpPr>
            <a:spLocks noGrp="1"/>
          </p:cNvSpPr>
          <p:nvPr>
            <p:ph type="title"/>
          </p:nvPr>
        </p:nvSpPr>
        <p:spPr>
          <a:xfrm>
            <a:off x="1403350" y="106363"/>
            <a:ext cx="7010400" cy="1527175"/>
          </a:xfrm>
        </p:spPr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</a:p>
        </p:txBody>
      </p:sp>
      <p:sp>
        <p:nvSpPr>
          <p:cNvPr id="72707" name="Espace réservé du contenu 4"/>
          <p:cNvSpPr>
            <a:spLocks noGrp="1"/>
          </p:cNvSpPr>
          <p:nvPr>
            <p:ph idx="1"/>
          </p:nvPr>
        </p:nvSpPr>
        <p:spPr>
          <a:xfrm>
            <a:off x="1440284" y="2348880"/>
            <a:ext cx="7202488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 b="1" dirty="0" smtClean="0">
                <a:latin typeface="Comic Sans MS" panose="030F0702030302020204" pitchFamily="66" charset="0"/>
              </a:rPr>
              <a:t>R24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. Pour les soins exposant à un risque de projection/aérosolisation, porter des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É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quipements de Protection Individuelle (EPI) de manière adaptée (protection du visage, de la tenue, port de gants si peau lésée)</a:t>
            </a: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01FB9B-E6E5-4AA6-AB94-7C52F0B6EC3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medi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89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46673"/>
      </p:ext>
    </p:extLst>
  </p:cSld>
  <p:clrMapOvr>
    <a:masterClrMapping/>
  </p:clrMapOvr>
  <p:transition spd="slow" advTm="70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smtClean="0">
                <a:solidFill>
                  <a:srgbClr val="C00000"/>
                </a:solidFill>
                <a:latin typeface="Comic Sans MS" panose="030F0702030302020204" pitchFamily="66" charset="0"/>
              </a:rPr>
              <a:t>PRÉVENTION DES AES</a:t>
            </a:r>
            <a:endParaRPr lang="fr-FR" altLang="fr-FR" sz="3200" smtClean="0">
              <a:solidFill>
                <a:srgbClr val="C00000"/>
              </a:solidFill>
            </a:endParaRPr>
          </a:p>
        </p:txBody>
      </p:sp>
      <p:sp>
        <p:nvSpPr>
          <p:cNvPr id="73731" name="Espace réservé du contenu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FontTx/>
              <a:buNone/>
            </a:pPr>
            <a:r>
              <a:rPr lang="fr-FR" altLang="fr-FR" sz="2400" b="1" dirty="0" smtClean="0">
                <a:latin typeface="Comic Sans MS" panose="030F0702030302020204" pitchFamily="66" charset="0"/>
              </a:rPr>
              <a:t>R25.Mettre en œuvre :</a:t>
            </a:r>
          </a:p>
          <a:p>
            <a:pPr marL="0" indent="0">
              <a:buFontTx/>
              <a:buNone/>
            </a:pPr>
            <a:endParaRPr lang="fr-FR" altLang="fr-FR" sz="2400" b="1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d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es procédures/techniques limitant les risques d’accident d’exposition au sang/produit biologique d’origine humaine</a:t>
            </a:r>
            <a:endParaRPr lang="fr-FR" altLang="fr-FR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s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ecteurs où sont pratiqués des actes/gestes à risque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élevé (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bloc opératoire, odontologie, laboratoire…)</a:t>
            </a:r>
          </a:p>
        </p:txBody>
      </p:sp>
      <p:sp>
        <p:nvSpPr>
          <p:cNvPr id="7373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AF5126C9-0069-4C84-A928-0D1A1BAF50C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86330"/>
      </p:ext>
    </p:extLst>
  </p:cSld>
  <p:clrMapOvr>
    <a:masterClrMapping/>
  </p:clrMapOvr>
  <p:transition spd="slow" advTm="1999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Écho">
  <a:themeElements>
    <a:clrScheme name="Écho 9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CC33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E2ADAA"/>
      </a:accent5>
      <a:accent6>
        <a:srgbClr val="B98A00"/>
      </a:accent6>
      <a:hlink>
        <a:srgbClr val="CC6600"/>
      </a:hlink>
      <a:folHlink>
        <a:srgbClr val="808080"/>
      </a:folHlink>
    </a:clrScheme>
    <a:fontScheme name="É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É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11116</TotalTime>
  <Words>430</Words>
  <Application>Microsoft Office PowerPoint</Application>
  <PresentationFormat>Affichage à l'écran (4:3)</PresentationFormat>
  <Paragraphs>89</Paragraphs>
  <Slides>11</Slides>
  <Notes>1</Notes>
  <HiddenSlides>0</HiddenSlides>
  <MMClips>11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Écho</vt:lpstr>
      <vt:lpstr>1_Conception personnalisée</vt:lpstr>
      <vt:lpstr>Conception personnalisée</vt:lpstr>
      <vt:lpstr>FORMATION en vue du stage infirmier </vt:lpstr>
      <vt:lpstr>PRÉVENTION DES AES</vt:lpstr>
      <vt:lpstr> PRÉVENTION DES AES </vt:lpstr>
      <vt:lpstr>PRÉVENTION DES AES</vt:lpstr>
      <vt:lpstr>PRÉVENTION DES AES</vt:lpstr>
      <vt:lpstr>PRÉVENTION DES AES</vt:lpstr>
      <vt:lpstr>PRÉVENTION DES AES</vt:lpstr>
      <vt:lpstr>PRÉVENTION DES AES</vt:lpstr>
      <vt:lpstr>PRÉVENTION DES AES</vt:lpstr>
      <vt:lpstr>PRÉVENTION DES AES</vt:lpstr>
      <vt:lpstr>PRÉVENTION DES AES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VEYRES PATRICIA CHU Nice</cp:lastModifiedBy>
  <cp:revision>1557</cp:revision>
  <cp:lastPrinted>2017-11-09T08:22:21Z</cp:lastPrinted>
  <dcterms:created xsi:type="dcterms:W3CDTF">2006-11-06T08:23:41Z</dcterms:created>
  <dcterms:modified xsi:type="dcterms:W3CDTF">2021-04-01T08:50:29Z</dcterms:modified>
</cp:coreProperties>
</file>