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17"/>
  </p:notesMasterIdLst>
  <p:handoutMasterIdLst>
    <p:handoutMasterId r:id="rId18"/>
  </p:handoutMasterIdLst>
  <p:sldIdLst>
    <p:sldId id="256" r:id="rId4"/>
    <p:sldId id="438" r:id="rId5"/>
    <p:sldId id="442" r:id="rId6"/>
    <p:sldId id="441" r:id="rId7"/>
    <p:sldId id="437" r:id="rId8"/>
    <p:sldId id="431" r:id="rId9"/>
    <p:sldId id="439" r:id="rId10"/>
    <p:sldId id="430" r:id="rId11"/>
    <p:sldId id="440" r:id="rId12"/>
    <p:sldId id="432" r:id="rId13"/>
    <p:sldId id="434" r:id="rId14"/>
    <p:sldId id="435" r:id="rId15"/>
    <p:sldId id="436" r:id="rId16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EAFCE3-7BC1-40EF-9C92-913DAEDB08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62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8CF637D2-1523-425E-95D2-CC48471F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662BA01-A00A-44CF-B6FB-2087BA496B28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 smtClean="0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8586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80900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9286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9286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9286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9286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0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FBD2BA4-354C-4B4F-A05B-158577217B9C}" type="slidenum">
              <a:rPr lang="fr-FR" altLang="fr-FR" smtClean="0">
                <a:solidFill>
                  <a:schemeClr val="tx1"/>
                </a:solidFill>
                <a:latin typeface="Calibri" panose="020F0502020204030204" pitchFamily="34" charset="0"/>
              </a:rPr>
              <a:pPr eaLnBrk="0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fr-FR" altLang="fr-FR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3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F637D2-1523-425E-95D2-CC48471F8CFE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851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1F5-F9CF-476F-A736-D47930D580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911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0A8A-26CC-4A78-ACD5-0450FEC7C0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22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70EC-EEFB-4567-915B-94B6B45748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6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D772-AB28-47A2-A30D-C1279D5D87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2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6FFB-ACA2-4BBC-A3BF-194FDF1DFB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8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B500D-2624-4999-B60B-B7D1D906F5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648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B11-7629-4F67-BE3F-421A2A2F8E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834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98A8-8B5D-4FB6-B225-C79C3FE91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68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2A1C-7E2D-440F-8271-522AE5B16B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39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7D8D-A172-4C63-8DE8-40CB7063B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16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19F12-BBF5-4E77-837A-878488319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69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584C-8B5D-43A8-B1FD-8001EA5972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0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7F008-D886-4943-8DD3-667415B38D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1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E700-E73C-4D09-B3B2-30C36319CA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431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74BF-2102-4838-9C60-7243B0EA04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16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81B6C-63BA-487B-AEA3-804A460171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51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5029-3E2C-448D-8F50-8DCA99D47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00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1DA6-38EC-48E4-86FF-C7E76E7D8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45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83AB-0D85-47F0-8B49-DC5EA6DA9A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86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2DFD-4DBD-4981-B253-2E102A4AD7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224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63C5-053B-4846-A05F-9D5FE1080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826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2F8E-43E0-451F-A0CC-0B496A17DD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9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5DC-D42B-4725-928E-2E72522012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4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0535-D0E9-4A53-B205-E35C25BA0B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640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B726-9BC0-4196-BF17-B5E4E62493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90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111B-20B5-4AB1-9FD8-CB045DA901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60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DE84-B9C4-4878-AC52-816D029D1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815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683D-186C-4B0E-B666-E07F1D6076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090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E91F-16BE-4B43-9613-DEEBA615AD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00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0ABC-8CF0-4F34-987F-8FCD28FD26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233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ABE-2BE3-4486-89FB-9889F008E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81B8-C247-4220-A6EF-78DB3B10A8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19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72BA-53DC-405A-95CE-DD9A6CFE62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7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4477-AE65-4646-91BC-F588253830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82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3DFE-F36D-442E-9B69-907209696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D496-7E5E-4DA9-AFCE-649C7068D7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059-EEEB-4AC3-A9FC-279C5DC699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78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5D2B6448-8D7F-4ED0-A756-107A805C15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  <p:sldLayoutId id="2147486483" r:id="rId12"/>
    <p:sldLayoutId id="2147486484" r:id="rId13"/>
    <p:sldLayoutId id="2147486485" r:id="rId14"/>
    <p:sldLayoutId id="21474864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2739E5-D07A-401A-8201-17D865DB3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E829A5-CD0B-4A85-93E0-C85F0035D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hyperlink" Target="mailto:dalmas.j@chu-nice.fr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512" y="61976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717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CCE4A29-DCA2-4321-B6BD-F51A5942E504}" type="slidenum">
              <a:rPr lang="fr-FR" altLang="fr-FR" smtClean="0"/>
              <a:pPr/>
              <a:t>1</a:t>
            </a:fld>
            <a:endParaRPr lang="fr-FR" alt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609628" y="4298682"/>
            <a:ext cx="82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LES PRECAUTIONS STANDARD</a:t>
            </a:r>
          </a:p>
          <a:p>
            <a:r>
              <a:rPr lang="fr-FR" sz="2400" b="1" dirty="0" smtClean="0">
                <a:latin typeface="Comic Sans MS" panose="030F0702030302020204" pitchFamily="66" charset="0"/>
              </a:rPr>
              <a:t>6</a:t>
            </a:r>
            <a:r>
              <a:rPr lang="fr-FR" sz="24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2400" b="1" dirty="0" smtClean="0">
                <a:latin typeface="Comic Sans MS" panose="030F0702030302020204" pitchFamily="66" charset="0"/>
              </a:rPr>
              <a:t> session 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r>
              <a:rPr lang="fr-FR" sz="2400" dirty="0" smtClean="0">
                <a:latin typeface="Comic Sans MS" panose="030F0702030302020204" pitchFamily="66" charset="0"/>
              </a:rPr>
              <a:t>Axe 6 : Gestion des </a:t>
            </a:r>
            <a:r>
              <a:rPr lang="fr-FR" sz="2400" dirty="0" err="1" smtClean="0">
                <a:latin typeface="Comic Sans MS" panose="030F0702030302020204" pitchFamily="66" charset="0"/>
              </a:rPr>
              <a:t>excreta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0912" y="6076950"/>
            <a:ext cx="609600" cy="609600"/>
          </a:xfrm>
          <a:prstGeom prst="rect">
            <a:avLst/>
          </a:prstGeom>
        </p:spPr>
      </p:pic>
      <p:sp>
        <p:nvSpPr>
          <p:cNvPr id="8" name="Titre 7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en vue du stage infirmier</a:t>
            </a:r>
            <a:b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altLang="fr-FR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Tm="3890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628601"/>
            <a:ext cx="7681709" cy="4537249"/>
          </a:xfrm>
        </p:spPr>
        <p:txBody>
          <a:bodyPr/>
          <a:lstStyle/>
          <a:p>
            <a:pPr marL="43200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E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n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l’absence de 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LDB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pas vidanger le récipient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(bassin, urinal…) 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dans le WC de la chambre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vidanger au vidoir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tiliser des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sacs protecteurs à usage unique </a:t>
            </a:r>
            <a:r>
              <a:rPr lang="fr-F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(infection à Clostridium difficile, BHRe, panne du </a:t>
            </a:r>
            <a:r>
              <a:rPr lang="fr-FR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LDB…ou en systématique)</a:t>
            </a:r>
          </a:p>
          <a:p>
            <a:pPr marL="457200" lvl="1" indent="0">
              <a:spcBef>
                <a:spcPts val="0"/>
              </a:spcBef>
              <a:buClrTx/>
              <a:buNone/>
              <a:defRPr/>
            </a:pPr>
            <a:r>
              <a:rPr lang="fr-F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Après le retrait du sac, entretien du dispositif avec une lingette (détergente/désinfectante)</a:t>
            </a:r>
            <a:endParaRPr lang="fr-F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lvl="1" indent="0">
              <a:spcBef>
                <a:spcPts val="0"/>
              </a:spcBef>
              <a:buClrTx/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04F4BB7D-68B6-4C8B-A782-7757A7E7EA6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4"/>
          <a:stretch>
            <a:fillRect/>
          </a:stretch>
        </p:blipFill>
        <p:spPr bwMode="auto">
          <a:xfrm>
            <a:off x="223327" y="4869160"/>
            <a:ext cx="1581470" cy="97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90510" y="6242050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bassin = 1 patient pendant tout son séjour</a:t>
            </a:r>
            <a:endParaRPr 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me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281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11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885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R28.Eviter les procédures manuelles</a:t>
            </a:r>
            <a:r>
              <a:rPr lang="fr-FR" alt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de vidange et d’entretien des contenants et proscrire leur rinçage (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ni douche, ni douchettes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) en raison du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risque d’aérosolisation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1800" i="1" dirty="0" smtClean="0"/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1800" i="1" dirty="0" smtClean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fr-FR" altLang="fr-FR" sz="2000" i="1" dirty="0" smtClean="0">
                <a:latin typeface="Comic Sans MS" panose="030F0702030302020204" pitchFamily="66" charset="0"/>
              </a:rPr>
              <a:t>La procédure manuelle  par immersion doit rester </a:t>
            </a:r>
            <a:r>
              <a:rPr lang="fr-FR" altLang="fr-FR" sz="2000" i="1" u="sng" dirty="0" smtClean="0">
                <a:latin typeface="Comic Sans MS" panose="030F0702030302020204" pitchFamily="66" charset="0"/>
              </a:rPr>
              <a:t>exceptionnelle</a:t>
            </a:r>
            <a:r>
              <a:rPr lang="fr-FR" altLang="fr-FR" sz="2000" i="1" dirty="0" smtClean="0">
                <a:latin typeface="Comic Sans MS" panose="030F0702030302020204" pitchFamily="66" charset="0"/>
              </a:rPr>
              <a:t> : uniquement en cas de panne du laveur-désinfecteur ou du broyeur (destruction des bassins jetables à usage unique/ biodégradables) 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1800" i="1" dirty="0" smtClean="0"/>
          </a:p>
          <a:p>
            <a:pPr marL="0" indent="0" algn="just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885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49B34F2-E847-4247-9859-4EDEF880652C}" type="slidenum">
              <a:rPr lang="fr-FR" altLang="fr-FR" smtClean="0"/>
              <a:pPr/>
              <a:t>11</a:t>
            </a:fld>
            <a:endParaRPr lang="fr-FR" altLang="fr-FR" smtClean="0"/>
          </a:p>
        </p:txBody>
      </p:sp>
      <p:pic>
        <p:nvPicPr>
          <p:cNvPr id="2" name="me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92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76475"/>
            <a:ext cx="27273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81413"/>
            <a:ext cx="273526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76475"/>
            <a:ext cx="266541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ZoneTexte 10"/>
          <p:cNvSpPr txBox="1">
            <a:spLocks noChangeArrowheads="1"/>
          </p:cNvSpPr>
          <p:nvPr/>
        </p:nvSpPr>
        <p:spPr bwMode="auto">
          <a:xfrm>
            <a:off x="6011863" y="4935538"/>
            <a:ext cx="2898775" cy="1323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i="1">
                <a:solidFill>
                  <a:srgbClr val="FF0000"/>
                </a:solidFill>
                <a:latin typeface="Calibri" panose="020F0502020204030204" pitchFamily="34" charset="0"/>
              </a:rPr>
              <a:t>risque d’aérosolisation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Démonstration…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Une image vaut mieux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que 100 mots</a:t>
            </a:r>
          </a:p>
        </p:txBody>
      </p:sp>
      <p:sp>
        <p:nvSpPr>
          <p:cNvPr id="79878" name="Titre 1"/>
          <p:cNvSpPr>
            <a:spLocks noGrp="1"/>
          </p:cNvSpPr>
          <p:nvPr>
            <p:ph type="title"/>
          </p:nvPr>
        </p:nvSpPr>
        <p:spPr>
          <a:xfrm>
            <a:off x="1368425" y="471488"/>
            <a:ext cx="7775575" cy="968375"/>
          </a:xfrm>
        </p:spPr>
        <p:txBody>
          <a:bodyPr/>
          <a:lstStyle/>
          <a:p>
            <a:r>
              <a:rPr lang="fr-FR" altLang="fr-FR" sz="3200" dirty="0" smtClean="0">
                <a:latin typeface="Comic Sans MS" panose="030F0702030302020204" pitchFamily="66" charset="0"/>
              </a:rPr>
              <a:t>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9879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D0567B8-0896-4E52-B2E5-4418AF3A9292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290513" y="2347913"/>
            <a:ext cx="2646362" cy="244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>
            <a:off x="631825" y="2276475"/>
            <a:ext cx="2386013" cy="2192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2" name="Rectangle 14"/>
          <p:cNvSpPr>
            <a:spLocks noChangeArrowheads="1"/>
          </p:cNvSpPr>
          <p:nvPr/>
        </p:nvSpPr>
        <p:spPr bwMode="auto">
          <a:xfrm>
            <a:off x="125413" y="1644650"/>
            <a:ext cx="797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Suppression des douchettes rince-bassins +++</a:t>
            </a:r>
          </a:p>
        </p:txBody>
      </p:sp>
      <p:pic>
        <p:nvPicPr>
          <p:cNvPr id="2" name="medi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6757" y="61469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Conclusion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8851" name="Espace réservé du contenu 2"/>
          <p:cNvSpPr>
            <a:spLocks noGrp="1"/>
          </p:cNvSpPr>
          <p:nvPr>
            <p:ph idx="1"/>
          </p:nvPr>
        </p:nvSpPr>
        <p:spPr>
          <a:xfrm>
            <a:off x="1304075" y="1988840"/>
            <a:ext cx="7224464" cy="495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é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laborer des procédures écrites, validées et réactualisées,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é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valuer régulièrement </a:t>
            </a:r>
            <a:r>
              <a:rPr lang="fr-FR" altLang="fr-FR" sz="2400" dirty="0"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es besoins en équipements (1 LDB  pour 12 lits),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r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emplacer le matériel abimé,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f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ormer, évaluer les soignants aux bonnes pratiques de la gestion des excréta.</a:t>
            </a:r>
          </a:p>
          <a:p>
            <a:pPr marL="0" indent="0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  <a:hlinkClick r:id="rId5"/>
              </a:rPr>
              <a:t>dalmas.j@chu-nice.fr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Session </a:t>
            </a:r>
            <a:r>
              <a:rPr lang="fr-FR" sz="2400" dirty="0">
                <a:latin typeface="Comic Sans MS" panose="030F0702030302020204" pitchFamily="66" charset="0"/>
              </a:rPr>
              <a:t>n° 7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Gestion de l’environnement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885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49B34F2-E847-4247-9859-4EDEF880652C}" type="slidenum">
              <a:rPr lang="fr-FR" altLang="fr-FR" smtClean="0"/>
              <a:pPr/>
              <a:t>13</a:t>
            </a:fld>
            <a:endParaRPr lang="fr-FR" altLang="fr-FR" dirty="0" smtClean="0"/>
          </a:p>
        </p:txBody>
      </p:sp>
      <p:pic>
        <p:nvPicPr>
          <p:cNvPr id="5" name="medi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75663"/>
      </p:ext>
    </p:extLst>
  </p:cSld>
  <p:clrMapOvr>
    <a:masterClrMapping/>
  </p:clrMapOvr>
  <p:transition spd="slow" advTm="2492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GESTION DES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EXCRETA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0364" y="2204863"/>
            <a:ext cx="7853636" cy="395935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Substances rejetées hors de l’organisme :</a:t>
            </a: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m</a:t>
            </a:r>
            <a:r>
              <a:rPr lang="fr-FR" sz="2400" dirty="0" smtClean="0">
                <a:latin typeface="Comic Sans MS" panose="030F0702030302020204" pitchFamily="66" charset="0"/>
              </a:rPr>
              <a:t>atières fécales (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10</a:t>
            </a:r>
            <a:r>
              <a:rPr lang="fr-FR" altLang="fr-FR" sz="2400" baseline="30000" dirty="0" smtClean="0">
                <a:latin typeface="Comic Sans MS" panose="030F0702030302020204" pitchFamily="66" charset="0"/>
              </a:rPr>
              <a:t>11 </a:t>
            </a:r>
            <a:r>
              <a:rPr lang="fr-FR" sz="2400" dirty="0" smtClean="0">
                <a:latin typeface="Comic Sans MS" panose="030F0702030302020204" pitchFamily="66" charset="0"/>
              </a:rPr>
              <a:t>-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10</a:t>
            </a:r>
            <a:r>
              <a:rPr lang="fr-FR" altLang="fr-FR" sz="2400" baseline="30000" dirty="0" smtClean="0">
                <a:latin typeface="Comic Sans MS" panose="030F0702030302020204" pitchFamily="66" charset="0"/>
              </a:rPr>
              <a:t>12</a:t>
            </a:r>
            <a:r>
              <a:rPr lang="fr-FR" sz="2400" dirty="0" smtClean="0">
                <a:latin typeface="Comic Sans MS" panose="030F0702030302020204" pitchFamily="66" charset="0"/>
              </a:rPr>
              <a:t> bactéries/gr de selles),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u</a:t>
            </a:r>
            <a:r>
              <a:rPr lang="fr-FR" sz="2400" dirty="0" smtClean="0">
                <a:latin typeface="Comic Sans MS" panose="030F0702030302020204" pitchFamily="66" charset="0"/>
              </a:rPr>
              <a:t>rines (entérobactéries du tube digestif…),</a:t>
            </a:r>
          </a:p>
          <a:p>
            <a:pPr marL="0" indent="0">
              <a:buNone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v</a:t>
            </a:r>
            <a:r>
              <a:rPr lang="fr-FR" sz="2400" dirty="0" smtClean="0">
                <a:latin typeface="Comic Sans MS" panose="030F0702030302020204" pitchFamily="66" charset="0"/>
              </a:rPr>
              <a:t>omissures (</a:t>
            </a:r>
            <a:r>
              <a:rPr lang="fr-FR" sz="2400" i="1" dirty="0" smtClean="0">
                <a:latin typeface="Comic Sans MS" panose="030F0702030302020204" pitchFamily="66" charset="0"/>
              </a:rPr>
              <a:t>Norovirus</a:t>
            </a:r>
            <a:r>
              <a:rPr lang="fr-FR" sz="2400" dirty="0" smtClean="0">
                <a:latin typeface="Comic Sans MS" panose="030F0702030302020204" pitchFamily="66" charset="0"/>
              </a:rPr>
              <a:t>…),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i="1" dirty="0">
                <a:latin typeface="Comic Sans MS" panose="030F0702030302020204" pitchFamily="66" charset="0"/>
              </a:rPr>
              <a:t>m</a:t>
            </a:r>
            <a:r>
              <a:rPr lang="fr-FR" sz="2400" i="1" dirty="0" smtClean="0">
                <a:latin typeface="Comic Sans MS" panose="030F0702030302020204" pitchFamily="66" charset="0"/>
              </a:rPr>
              <a:t>ais aussi sueur…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pic>
        <p:nvPicPr>
          <p:cNvPr id="7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8446" y="6029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74609"/>
            <a:ext cx="7920880" cy="473566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Laveurs-Désinfecteurs de Bassins (LDB)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idange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nettoyage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désinfection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transporter les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récipients pleins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(seaux, bassins, urinaux, bocaux à urines…) munis de leur couvercle (sans vidange au préalable)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former le personnel à l’utilisation du LDB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ssurer une maintenance régulière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43200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04F4BB7D-68B6-4C8B-A782-7757A7E7EA6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3707904" y="270892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93277" y="2897458"/>
            <a:ext cx="4325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omic Sans MS" panose="030F0702030302020204" pitchFamily="66" charset="0"/>
              </a:rPr>
              <a:t>r</a:t>
            </a:r>
            <a:r>
              <a:rPr lang="fr-FR" sz="2000" dirty="0" smtClean="0">
                <a:latin typeface="Comic Sans MS" panose="030F0702030302020204" pitchFamily="66" charset="0"/>
              </a:rPr>
              <a:t>éduit le risque d’exposition </a:t>
            </a:r>
          </a:p>
          <a:p>
            <a:r>
              <a:rPr lang="fr-FR" sz="2000" dirty="0" smtClean="0">
                <a:latin typeface="Comic Sans MS" panose="030F0702030302020204" pitchFamily="66" charset="0"/>
              </a:rPr>
              <a:t>du personnel et de l’environnement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6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55270"/>
      </p:ext>
    </p:extLst>
  </p:cSld>
  <p:clrMapOvr>
    <a:masterClrMapping/>
  </p:clrMapOvr>
  <p:transition spd="slow" advTm="10511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74609"/>
            <a:ext cx="7920880" cy="473566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Laveurs-Désinfecteurs de Bassins (LDB)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idange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nettoyage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désinfection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transporter les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récipients pleins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(seaux, bassins, urinaux, bocaux à urines…) munis de leur couvercle (sans vidange au préalable)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former le personnel à l’utilisation du LDB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ssurer une maintenance régulière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43200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04F4BB7D-68B6-4C8B-A782-7757A7E7EA6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3707904" y="270892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93277" y="2897458"/>
            <a:ext cx="4325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omic Sans MS" panose="030F0702030302020204" pitchFamily="66" charset="0"/>
              </a:rPr>
              <a:t>r</a:t>
            </a:r>
            <a:r>
              <a:rPr lang="fr-FR" sz="2000" dirty="0" smtClean="0">
                <a:latin typeface="Comic Sans MS" panose="030F0702030302020204" pitchFamily="66" charset="0"/>
              </a:rPr>
              <a:t>éduit le risque d’exposition </a:t>
            </a:r>
          </a:p>
          <a:p>
            <a:r>
              <a:rPr lang="fr-FR" sz="2000" dirty="0" smtClean="0">
                <a:latin typeface="Comic Sans MS" panose="030F0702030302020204" pitchFamily="66" charset="0"/>
              </a:rPr>
              <a:t>du personnel et de l’environnement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6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1310"/>
      </p:ext>
    </p:extLst>
  </p:cSld>
  <p:clrMapOvr>
    <a:masterClrMapping/>
  </p:clrMapOvr>
  <p:transition spd="slow" advTm="10511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>
          <a:xfrm>
            <a:off x="1317901" y="1705990"/>
            <a:ext cx="7610199" cy="5152010"/>
          </a:xfrm>
        </p:spPr>
        <p:txBody>
          <a:bodyPr anchor="t"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Préoccupation majeure des établissements de santé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2010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: Haut Conseil de la Santé Publique (HCSP)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Prévenir l’émergence des entérobactéries productrices de Bétalactamase à Spectre Etendu (BLSE)</a:t>
            </a:r>
          </a:p>
          <a:p>
            <a:pPr marL="0" indent="0" algn="just"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2013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 </a:t>
            </a:r>
            <a:r>
              <a:rPr lang="fr-FR" altLang="fr-FR" sz="2400" dirty="0">
                <a:latin typeface="Comic Sans MS" panose="030F0702030302020204" pitchFamily="66" charset="0"/>
              </a:rPr>
              <a:t>: Haut Conseil de la Santé Publique (HCSP)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Prévenir la transmission croisée des BHRe</a:t>
            </a:r>
          </a:p>
          <a:p>
            <a:pPr marL="0" indent="0" algn="just"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2015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: Programme national d’actions de prévention des Infections Associées aux Soins (PROPIAS)</a:t>
            </a:r>
            <a:endParaRPr lang="fr-FR" altLang="fr-FR" sz="2400" dirty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Juin 2017 : Précautions Standard (SF2H)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578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4A922BDE-EEE3-4980-95B3-8332C66964E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1896"/>
      </p:ext>
    </p:extLst>
  </p:cSld>
  <p:clrMapOvr>
    <a:masterClrMapping/>
  </p:clrMapOvr>
  <p:transition spd="slow" advTm="295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</a:p>
        </p:txBody>
      </p:sp>
      <p:sp>
        <p:nvSpPr>
          <p:cNvPr id="7680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692135"/>
            <a:ext cx="7416824" cy="434036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 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N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ouveau péril fécal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 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»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selles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sont un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réservoir majeur de bactéries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du tube digestif :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Escherichia coli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lebsiella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pneumoniae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Entérocoques… </a:t>
            </a:r>
          </a:p>
          <a:p>
            <a:pPr marL="0" indent="0" algn="just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Ces bactéries peuvent être porteuses de mécanismes de résistances aux antibiotiques : 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altLang="fr-FR" sz="2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BMR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= Bactérie Multi-Résistante (entérobactéries à BLSE)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BHRe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= Bactérie Hautement Résistante émergente         EPC : Entérobactérie Productrice de Carbapénèmase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ERG : Entérocoque Résistant aux Glycopeptides</a:t>
            </a:r>
          </a:p>
        </p:txBody>
      </p:sp>
      <p:sp>
        <p:nvSpPr>
          <p:cNvPr id="7680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08D17B95-3CA3-4CC6-B753-C02D7E42C54F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7312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16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 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>
          <a:xfrm>
            <a:off x="1331640" y="1851025"/>
            <a:ext cx="7416824" cy="4463008"/>
          </a:xfrm>
        </p:spPr>
        <p:txBody>
          <a:bodyPr anchor="t"/>
          <a:lstStyle/>
          <a:p>
            <a:pPr marL="0" indent="0" algn="just">
              <a:buFontTx/>
              <a:buNone/>
            </a:pPr>
            <a:endParaRPr lang="fr-FR" altLang="fr-FR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Quelques exemples  d’exposition aux excréta 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endParaRPr lang="fr-FR" altLang="fr-FR" sz="2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manipulation des bassins, urinaux, seaux des chaises percés en EHPAD,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change de protection individuelle,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mais aussi le nettoyage des sanitaires…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2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Risque d’éclaboussures</a:t>
            </a:r>
            <a:r>
              <a:rPr lang="fr-FR" altLang="fr-F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d’aérosolisation </a:t>
            </a:r>
            <a:r>
              <a:rPr lang="fr-FR" altLang="fr-F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sur la 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tenue, les mains </a:t>
            </a:r>
            <a:r>
              <a:rPr lang="fr-FR" altLang="fr-F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du personnel 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et dans l’environnement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</p:txBody>
      </p:sp>
      <p:sp>
        <p:nvSpPr>
          <p:cNvPr id="7578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4A922BDE-EEE3-4980-95B3-8332C66964E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70001"/>
      </p:ext>
    </p:extLst>
  </p:cSld>
  <p:clrMapOvr>
    <a:masterClrMapping/>
  </p:clrMapOvr>
  <p:transition spd="slow" advTm="295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>
          <a:xfrm>
            <a:off x="1331640" y="1851025"/>
            <a:ext cx="7416824" cy="4463008"/>
          </a:xfrm>
        </p:spPr>
        <p:txBody>
          <a:bodyPr anchor="ctr"/>
          <a:lstStyle/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R27.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Porter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équipements de protection individuelle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manière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adaptée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(port de gants de soins, protection de la tenue) et respecter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l’hygiène des mains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lors de la gestion des excréta (urines, selles, vomissures)</a:t>
            </a:r>
          </a:p>
          <a:p>
            <a:pPr marL="0" indent="0" algn="just">
              <a:buFontTx/>
              <a:buNone/>
            </a:pPr>
            <a:endParaRPr lang="fr-FR" altLang="fr-FR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</p:txBody>
      </p:sp>
      <p:sp>
        <p:nvSpPr>
          <p:cNvPr id="7578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4A922BDE-EEE3-4980-95B3-8332C66964E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092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5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EXCRETA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74609"/>
            <a:ext cx="7920880" cy="473566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Laveurs-Désinfecteurs de Bassins (LDB)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idange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nettoyage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désinfection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transporter les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récipients pleins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(seaux, bassins, urinaux, bocaux à urines…) munis de leur couvercle (sans vidange au préalable)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former le personnel à l’utilisation du LDB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ssurer une maintenance régulière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43200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04F4BB7D-68B6-4C8B-A782-7757A7E7EA6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3707904" y="270892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93277" y="2897458"/>
            <a:ext cx="4325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omic Sans MS" panose="030F0702030302020204" pitchFamily="66" charset="0"/>
              </a:rPr>
              <a:t>r</a:t>
            </a:r>
            <a:r>
              <a:rPr lang="fr-FR" sz="2000" dirty="0" smtClean="0">
                <a:latin typeface="Comic Sans MS" panose="030F0702030302020204" pitchFamily="66" charset="0"/>
              </a:rPr>
              <a:t>éduit le risque d’exposition </a:t>
            </a:r>
          </a:p>
          <a:p>
            <a:r>
              <a:rPr lang="fr-FR" sz="2000" dirty="0" smtClean="0">
                <a:latin typeface="Comic Sans MS" panose="030F0702030302020204" pitchFamily="66" charset="0"/>
              </a:rPr>
              <a:t>du personnel et de l’environnement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6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17267"/>
      </p:ext>
    </p:extLst>
  </p:cSld>
  <p:clrMapOvr>
    <a:masterClrMapping/>
  </p:clrMapOvr>
  <p:transition spd="slow" advTm="10511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11992</TotalTime>
  <Words>630</Words>
  <Application>Microsoft Office PowerPoint</Application>
  <PresentationFormat>Affichage à l'écran (4:3)</PresentationFormat>
  <Paragraphs>135</Paragraphs>
  <Slides>13</Slides>
  <Notes>3</Notes>
  <HiddenSlides>0</HiddenSlides>
  <MMClips>13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Écho</vt:lpstr>
      <vt:lpstr>1_Conception personnalisée</vt:lpstr>
      <vt:lpstr>Conception personnalisée</vt:lpstr>
      <vt:lpstr>FORMATION en vue du stage infirmier </vt:lpstr>
      <vt:lpstr>GESTION DES EXCRETA</vt:lpstr>
      <vt:lpstr>GESTION DES EXCRETA</vt:lpstr>
      <vt:lpstr>GESTION DES EXCRETA</vt:lpstr>
      <vt:lpstr>GESTION DES EXCRETA </vt:lpstr>
      <vt:lpstr>GESTION DES EXCRETA</vt:lpstr>
      <vt:lpstr>GESTION DES EXCRETA  </vt:lpstr>
      <vt:lpstr>GESTION DES EXCRETA </vt:lpstr>
      <vt:lpstr>GESTION DES EXCRETA</vt:lpstr>
      <vt:lpstr>GESTION DES EXCRETA</vt:lpstr>
      <vt:lpstr>GESTION DES EXCRETA</vt:lpstr>
      <vt:lpstr> GESTION DES EXCRETA</vt:lpstr>
      <vt:lpstr>GESTION DES EXCRETA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1602</cp:revision>
  <cp:lastPrinted>2017-11-09T08:22:21Z</cp:lastPrinted>
  <dcterms:created xsi:type="dcterms:W3CDTF">2006-11-06T08:23:41Z</dcterms:created>
  <dcterms:modified xsi:type="dcterms:W3CDTF">2021-04-01T08:51:21Z</dcterms:modified>
</cp:coreProperties>
</file>