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  <p:sldMasterId id="2147483661" r:id="rId2"/>
    <p:sldMasterId id="2147483660" r:id="rId3"/>
  </p:sldMasterIdLst>
  <p:notesMasterIdLst>
    <p:notesMasterId r:id="rId17"/>
  </p:notesMasterIdLst>
  <p:handoutMasterIdLst>
    <p:handoutMasterId r:id="rId18"/>
  </p:handoutMasterIdLst>
  <p:sldIdLst>
    <p:sldId id="256" r:id="rId4"/>
    <p:sldId id="438" r:id="rId5"/>
    <p:sldId id="442" r:id="rId6"/>
    <p:sldId id="441" r:id="rId7"/>
    <p:sldId id="437" r:id="rId8"/>
    <p:sldId id="431" r:id="rId9"/>
    <p:sldId id="439" r:id="rId10"/>
    <p:sldId id="430" r:id="rId11"/>
    <p:sldId id="440" r:id="rId12"/>
    <p:sldId id="432" r:id="rId13"/>
    <p:sldId id="434" r:id="rId14"/>
    <p:sldId id="435" r:id="rId15"/>
    <p:sldId id="436" r:id="rId16"/>
  </p:sldIdLst>
  <p:sldSz cx="9144000" cy="6858000" type="screen4x3"/>
  <p:notesSz cx="6794500" cy="9906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3300"/>
    <a:srgbClr val="009999"/>
    <a:srgbClr val="FF66CC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8" autoAdjust="0"/>
    <p:restoredTop sz="93250" autoAdjust="0"/>
  </p:normalViewPr>
  <p:slideViewPr>
    <p:cSldViewPr>
      <p:cViewPr varScale="1">
        <p:scale>
          <a:sx n="108" d="100"/>
          <a:sy n="108" d="100"/>
        </p:scale>
        <p:origin x="-1710" y="-9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122" y="-78"/>
      </p:cViewPr>
      <p:guideLst>
        <p:guide orient="horz" pos="3120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t" anchorCtr="0" compatLnSpc="1">
            <a:prstTxWarp prst="textNoShape">
              <a:avLst/>
            </a:prstTxWarp>
          </a:bodyPr>
          <a:lstStyle>
            <a:lvl1pPr algn="r"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defTabSz="451746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2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0" tIns="46061" rIns="92120" bIns="46061" numCol="1" anchor="b" anchorCtr="0" compatLnSpc="1">
            <a:prstTxWarp prst="textNoShape">
              <a:avLst/>
            </a:prstTxWarp>
          </a:bodyPr>
          <a:lstStyle>
            <a:lvl1pPr algn="r" defTabSz="45085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5EEAFCE3-7BC1-40EF-9C92-913DAEDB080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72622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AutoShape 1"/>
          <p:cNvSpPr>
            <a:spLocks noChangeArrowheads="1"/>
          </p:cNvSpPr>
          <p:nvPr/>
        </p:nvSpPr>
        <p:spPr bwMode="auto">
          <a:xfrm>
            <a:off x="0" y="0"/>
            <a:ext cx="6794500" cy="9906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592" tIns="46295" rIns="92592" bIns="46295" anchor="ctr"/>
          <a:lstStyle>
            <a:lvl1pPr defTabSz="4445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35013" indent="-282575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31888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584325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36763" indent="-227013" defTabSz="4445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4939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511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083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65563" indent="-227013" defTabSz="4445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endParaRPr lang="fr-FR" altLang="fr-FR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3848100" y="0"/>
            <a:ext cx="2943225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>
            <a:lvl1pPr algn="r"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125" name="Rectangle 4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23925" y="744538"/>
            <a:ext cx="4946650" cy="371157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/>
          </p:nvPr>
        </p:nvSpPr>
        <p:spPr bwMode="auto">
          <a:xfrm>
            <a:off x="679450" y="4706938"/>
            <a:ext cx="5434013" cy="445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t" anchorCtr="0" compatLnSpc="1">
            <a:prstTxWarp prst="textNoShape">
              <a:avLst/>
            </a:prstTxWarp>
          </a:bodyPr>
          <a:lstStyle/>
          <a:p>
            <a:pPr lvl="0"/>
            <a:endParaRPr lang="fr-FR" altLang="fr-FR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/>
          </p:nvPr>
        </p:nvSpPr>
        <p:spPr bwMode="auto">
          <a:xfrm>
            <a:off x="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defTabSz="451746" eaLnBrk="1" hangingPunct="0">
              <a:buClr>
                <a:srgbClr val="000000"/>
              </a:buClr>
              <a:buSzPct val="45000"/>
              <a:buFont typeface="Wingdings" pitchFamily="2" charset="2"/>
              <a:buNone/>
              <a:tabLst>
                <a:tab pos="729133" algn="l"/>
                <a:tab pos="1456682" algn="l"/>
                <a:tab pos="2187401" algn="l"/>
                <a:tab pos="2916534" algn="l"/>
              </a:tabLst>
              <a:defRPr sz="1200">
                <a:solidFill>
                  <a:srgbClr val="000000"/>
                </a:solidFill>
                <a:latin typeface="Times New Roman" pitchFamily="18" charset="0"/>
                <a:cs typeface="Lucida Sans Unicode" pitchFamily="34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/>
          </p:nvPr>
        </p:nvSpPr>
        <p:spPr bwMode="auto">
          <a:xfrm>
            <a:off x="3848100" y="9409113"/>
            <a:ext cx="2943225" cy="493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669" tIns="47148" rIns="90669" bIns="47148" numCol="1" anchor="b" anchorCtr="0" compatLnSpc="1">
            <a:prstTxWarp prst="textNoShape">
              <a:avLst/>
            </a:prstTxWarp>
          </a:bodyPr>
          <a:lstStyle>
            <a:lvl1pPr algn="r" defTabSz="450850" eaLnBrk="1"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  <a:cs typeface="Lucida Sans Unicode" panose="020B0602030504020204" pitchFamily="34" charset="0"/>
              </a:defRPr>
            </a:lvl1pPr>
          </a:lstStyle>
          <a:p>
            <a:pPr>
              <a:defRPr/>
            </a:pPr>
            <a:fld id="{8CF637D2-1523-425E-95D2-CC48471F8CF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450306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>
            <a:lvl1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defTabSz="455613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5561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36600" algn="l"/>
                <a:tab pos="1471613" algn="l"/>
                <a:tab pos="2208213" algn="l"/>
                <a:tab pos="294481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5662BA01-A00A-44CF-B6FB-2087BA496B28}" type="slidenum">
              <a:rPr lang="fr-FR" altLang="fr-FR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fr-FR" altLang="fr-FR" smtClean="0"/>
          </a:p>
        </p:txBody>
      </p:sp>
      <p:sp>
        <p:nvSpPr>
          <p:cNvPr id="819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3925" y="744538"/>
            <a:ext cx="4948238" cy="3713162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9450" y="4706938"/>
            <a:ext cx="5435600" cy="4457700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20" tIns="46061" rIns="92120" bIns="46061" anchor="ctr"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21858680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fr-FR" altLang="fr-FR" smtClean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1363" indent="-284163" defTabSz="9286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39825" indent="-227013" defTabSz="9286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597025" indent="-227013" defTabSz="9286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4225" indent="-227013" defTabSz="928688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1425" indent="-227013" defTabSz="9286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68625" indent="-227013" defTabSz="9286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5825" indent="-227013" defTabSz="9286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3025" indent="-227013" defTabSz="928688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8663" algn="l"/>
                <a:tab pos="1455738" algn="l"/>
                <a:tab pos="2185988" algn="l"/>
                <a:tab pos="2916238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0"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3FBD2BA4-354C-4B4F-A05B-158577217B9C}" type="slidenum">
              <a:rPr lang="fr-FR" altLang="fr-FR" smtClean="0">
                <a:solidFill>
                  <a:schemeClr val="tx1"/>
                </a:solidFill>
                <a:latin typeface="Calibri" panose="020F0502020204030204" pitchFamily="34" charset="0"/>
              </a:rPr>
              <a:pPr eaLnBrk="0"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12</a:t>
            </a:fld>
            <a:endParaRPr lang="fr-FR" altLang="fr-FR" smtClean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5316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8CF637D2-1523-425E-95D2-CC48471F8CFE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085128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7"/>
          <p:cNvSpPr>
            <a:spLocks noChangeShapeType="1"/>
          </p:cNvSpPr>
          <p:nvPr/>
        </p:nvSpPr>
        <p:spPr bwMode="auto">
          <a:xfrm>
            <a:off x="1905000" y="1219200"/>
            <a:ext cx="0" cy="2057400"/>
          </a:xfrm>
          <a:prstGeom prst="line">
            <a:avLst/>
          </a:prstGeom>
          <a:noFill/>
          <a:ln w="3492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5" name="Oval 8"/>
          <p:cNvSpPr>
            <a:spLocks noChangeArrowheads="1"/>
          </p:cNvSpPr>
          <p:nvPr/>
        </p:nvSpPr>
        <p:spPr bwMode="auto">
          <a:xfrm>
            <a:off x="163513" y="2103438"/>
            <a:ext cx="347662" cy="347662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6" name="Oval 9"/>
          <p:cNvSpPr>
            <a:spLocks noChangeArrowheads="1"/>
          </p:cNvSpPr>
          <p:nvPr/>
        </p:nvSpPr>
        <p:spPr bwMode="auto">
          <a:xfrm>
            <a:off x="739775" y="2105025"/>
            <a:ext cx="349250" cy="347663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7" name="Oval 10"/>
          <p:cNvSpPr>
            <a:spLocks noChangeArrowheads="1"/>
          </p:cNvSpPr>
          <p:nvPr/>
        </p:nvSpPr>
        <p:spPr bwMode="auto">
          <a:xfrm>
            <a:off x="1317625" y="2105025"/>
            <a:ext cx="347663" cy="347663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33600" y="1371600"/>
            <a:ext cx="6477000" cy="1752600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fr-FR" altLang="fr-FR" noProof="0" smtClean="0"/>
              <a:t>Cliquez pour modifier le style du titre</a:t>
            </a:r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33600" y="3733800"/>
            <a:ext cx="6477000" cy="19812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fr-FR" altLang="fr-FR" noProof="0" smtClean="0"/>
              <a:t>Cliquez pour modifier le style des sous-titres du masque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2195513" y="6248400"/>
            <a:ext cx="4510087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172450" y="6165850"/>
            <a:ext cx="576263" cy="431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C4A1F5-F9CF-476F-A736-D47930D5802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59111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A40A8A-26CC-4A78-ACD5-0450FEC7C03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23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90500"/>
            <a:ext cx="1752600" cy="58293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524000" y="190500"/>
            <a:ext cx="5105400" cy="58293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6170EC-EEFB-4567-915B-94B6B45748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118642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5240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15240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C9D772-AB28-47A2-A30D-C1279D5D87F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62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5105400" y="19050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5105400" y="4038600"/>
            <a:ext cx="3429000" cy="19812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CE6FFB-ACA2-4BBC-A3BF-194FDF1DFB3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73871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re. Image de la bibliothèque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'image de la bibliothèque 2"/>
          <p:cNvSpPr>
            <a:spLocks noGrp="1"/>
          </p:cNvSpPr>
          <p:nvPr>
            <p:ph type="clipArt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0B500D-2624-4999-B60B-B7D1D906F57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556488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re. Text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24000" y="190500"/>
            <a:ext cx="7010400" cy="152717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79EB11-7629-4F67-BE3F-421A2A2F8E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188342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BB98A8-8B5D-4FB6-B225-C79C3FE9139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6276875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652A1C-7E2D-440F-8271-522AE5B16B1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663908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A7D8D-A172-4C63-8DE8-40CB7063B4A2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416390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919F12-BBF5-4E77-837A-87848831934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81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0584C-8B5D-43A8-B1FD-8001EA59722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44074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7F008-D886-4943-8DD3-667415B38D53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51078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EE700-E73C-4D09-B3B2-30C36319CAE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143185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574BF-2102-4838-9C60-7243B0EA04D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021612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781B6C-63BA-487B-AEA3-804A4601718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946512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565029-3E2C-448D-8F50-8DCA99D47BB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5680003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BE1DA6-38EC-48E4-86FF-C7E76E7D8D65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0474575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9683AB-0D85-47F0-8B49-DC5EA6DA9A6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228670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B52DFD-4DBD-4981-B253-2E102A4AD7E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9224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4F63C5-053B-4846-A05F-9D5FE1080DC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999826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3B2F8E-43E0-451F-A0CC-0B496A17DD3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584938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F465DC-D42B-4725-928E-2E7252201279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874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130535-D0E9-4A53-B205-E35C25BA0B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864052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97B726-9BC0-4196-BF17-B5E4E62493D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199057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7E111B-20B5-4AB1-9FD8-CB045DA901BF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6266056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5DE84-B9C4-4878-AC52-816D029D1E3D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3781511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0683D-186C-4B0E-B666-E07F1D6076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80909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A8E91F-16BE-4B43-9613-DEEBA615AD1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9280072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2B0ABC-8CF0-4F34-987F-8FCD28FD26DB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8233431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9FABE-2BE3-4486-89FB-9889F008EB10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2135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05400" y="1905000"/>
            <a:ext cx="3429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481B8-C247-4220-A6EF-78DB3B10A898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91926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972BA-53DC-405A-95CE-DD9A6CFE621E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282738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1E4477-AE65-4646-91BC-F588253830D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04823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8C3DFE-F36D-442E-9B69-9072096962B6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611393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6D496-7E5E-4DA9-AFCE-649C7068D71A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286372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CBC059-EEEB-4AC3-A9FC-279C5DC699F7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17867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90500"/>
            <a:ext cx="7010400" cy="152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24000" y="1905000"/>
            <a:ext cx="7010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76375" y="6248400"/>
            <a:ext cx="4695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037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6550" y="6165850"/>
            <a:ext cx="649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5D2B6448-8D7F-4ED0-A756-107A805C150C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  <p:sp>
        <p:nvSpPr>
          <p:cNvPr id="1030" name="Line 7"/>
          <p:cNvSpPr>
            <a:spLocks noChangeShapeType="1"/>
          </p:cNvSpPr>
          <p:nvPr/>
        </p:nvSpPr>
        <p:spPr bwMode="auto">
          <a:xfrm flipV="1">
            <a:off x="1371600" y="304800"/>
            <a:ext cx="0" cy="12954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31" name="Oval 8"/>
          <p:cNvSpPr>
            <a:spLocks noChangeArrowheads="1"/>
          </p:cNvSpPr>
          <p:nvPr/>
        </p:nvSpPr>
        <p:spPr bwMode="auto">
          <a:xfrm>
            <a:off x="152400" y="838200"/>
            <a:ext cx="228600" cy="2286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2" name="Oval 9"/>
          <p:cNvSpPr>
            <a:spLocks noChangeArrowheads="1"/>
          </p:cNvSpPr>
          <p:nvPr/>
        </p:nvSpPr>
        <p:spPr bwMode="auto">
          <a:xfrm>
            <a:off x="539750" y="838200"/>
            <a:ext cx="228600" cy="228600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  <p:sp>
        <p:nvSpPr>
          <p:cNvPr id="1033" name="Oval 10"/>
          <p:cNvSpPr>
            <a:spLocks noChangeArrowheads="1"/>
          </p:cNvSpPr>
          <p:nvPr/>
        </p:nvSpPr>
        <p:spPr bwMode="auto">
          <a:xfrm>
            <a:off x="927100" y="838200"/>
            <a:ext cx="228600" cy="2286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fr-FR" altLang="fr-FR" sz="2400"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509" r:id="rId1"/>
    <p:sldLayoutId id="2147486473" r:id="rId2"/>
    <p:sldLayoutId id="2147486474" r:id="rId3"/>
    <p:sldLayoutId id="2147486475" r:id="rId4"/>
    <p:sldLayoutId id="2147486476" r:id="rId5"/>
    <p:sldLayoutId id="2147486477" r:id="rId6"/>
    <p:sldLayoutId id="2147486478" r:id="rId7"/>
    <p:sldLayoutId id="2147486479" r:id="rId8"/>
    <p:sldLayoutId id="2147486480" r:id="rId9"/>
    <p:sldLayoutId id="2147486481" r:id="rId10"/>
    <p:sldLayoutId id="2147486482" r:id="rId11"/>
    <p:sldLayoutId id="2147486483" r:id="rId12"/>
    <p:sldLayoutId id="2147486484" r:id="rId13"/>
    <p:sldLayoutId id="2147486485" r:id="rId14"/>
    <p:sldLayoutId id="2147486486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anose="05000000000000000000" pitchFamily="2" charset="2"/>
        <a:buChar char="¢"/>
        <a:defRPr sz="30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anose="05000000000000000000" pitchFamily="2" charset="2"/>
        <a:buChar char="l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2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4064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4064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4064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2739E5-D07A-401A-8201-17D865DB3671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87" r:id="rId1"/>
    <p:sldLayoutId id="2147486488" r:id="rId2"/>
    <p:sldLayoutId id="2147486489" r:id="rId3"/>
    <p:sldLayoutId id="2147486490" r:id="rId4"/>
    <p:sldLayoutId id="2147486491" r:id="rId5"/>
    <p:sldLayoutId id="2147486492" r:id="rId6"/>
    <p:sldLayoutId id="2147486493" r:id="rId7"/>
    <p:sldLayoutId id="2147486494" r:id="rId8"/>
    <p:sldLayoutId id="2147486495" r:id="rId9"/>
    <p:sldLayoutId id="2147486496" r:id="rId10"/>
    <p:sldLayoutId id="2147486497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</a:p>
        </p:txBody>
      </p:sp>
      <p:sp>
        <p:nvSpPr>
          <p:cNvPr id="2396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fr-FR" altLang="fr-FR"/>
          </a:p>
        </p:txBody>
      </p:sp>
      <p:sp>
        <p:nvSpPr>
          <p:cNvPr id="2396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 sz="1400">
                <a:solidFill>
                  <a:srgbClr val="000000"/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fr-FR" altLang="fr-FR"/>
              <a:t>Service d'Hygiène-CHU de Nice - Joëlle Dalmas - 2012</a:t>
            </a:r>
          </a:p>
        </p:txBody>
      </p:sp>
      <p:sp>
        <p:nvSpPr>
          <p:cNvPr id="2396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2BE829A5-CD0B-4A85-93E0-C85F0035D604}" type="slidenum">
              <a:rPr lang="fr-FR" altLang="fr-FR"/>
              <a:pPr>
                <a:defRPr/>
              </a:pPr>
              <a:t>‹N°›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498" r:id="rId1"/>
    <p:sldLayoutId id="2147486499" r:id="rId2"/>
    <p:sldLayoutId id="2147486500" r:id="rId3"/>
    <p:sldLayoutId id="2147486501" r:id="rId4"/>
    <p:sldLayoutId id="2147486502" r:id="rId5"/>
    <p:sldLayoutId id="2147486503" r:id="rId6"/>
    <p:sldLayoutId id="2147486504" r:id="rId7"/>
    <p:sldLayoutId id="2147486505" r:id="rId8"/>
    <p:sldLayoutId id="2147486506" r:id="rId9"/>
    <p:sldLayoutId id="2147486507" r:id="rId10"/>
    <p:sldLayoutId id="214748650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1.png"/><Relationship Id="rId5" Type="http://schemas.openxmlformats.org/officeDocument/2006/relationships/hyperlink" Target="mailto:dalmas.j@chu-nice.fr" TargetMode="External"/><Relationship Id="rId4" Type="http://schemas.openxmlformats.org/officeDocument/2006/relationships/notesSlide" Target="../notesSlides/notes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79512" y="6197600"/>
            <a:ext cx="76327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defTabSz="914400" eaLnBrk="1" hangingPunct="1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fr-FR" altLang="fr-FR" sz="1800" dirty="0">
                <a:solidFill>
                  <a:schemeClr val="tx1"/>
                </a:solidFill>
              </a:rPr>
              <a:t>J. DALMAS (IDE) - CHU de Nice - </a:t>
            </a:r>
            <a:r>
              <a:rPr lang="fr-FR" altLang="fr-FR" sz="1800">
                <a:solidFill>
                  <a:schemeClr val="tx1"/>
                </a:solidFill>
              </a:rPr>
              <a:t>Service </a:t>
            </a:r>
            <a:r>
              <a:rPr lang="fr-FR" altLang="fr-FR" sz="1800" smtClean="0">
                <a:solidFill>
                  <a:schemeClr val="tx1"/>
                </a:solidFill>
              </a:rPr>
              <a:t>d’Hygiène</a:t>
            </a:r>
            <a:endParaRPr lang="fr-FR" altLang="fr-FR" sz="1800" dirty="0">
              <a:solidFill>
                <a:schemeClr val="tx1"/>
              </a:solidFill>
            </a:endParaRPr>
          </a:p>
        </p:txBody>
      </p:sp>
      <p:sp>
        <p:nvSpPr>
          <p:cNvPr id="7173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CCE4A29-DCA2-4321-B6BD-F51A5942E504}" type="slidenum">
              <a:rPr lang="fr-FR" altLang="fr-FR" smtClean="0"/>
              <a:pPr/>
              <a:t>1</a:t>
            </a:fld>
            <a:endParaRPr lang="fr-FR" altLang="fr-FR" dirty="0" smtClean="0"/>
          </a:p>
        </p:txBody>
      </p:sp>
      <p:sp>
        <p:nvSpPr>
          <p:cNvPr id="11" name="ZoneTexte 10"/>
          <p:cNvSpPr txBox="1"/>
          <p:nvPr/>
        </p:nvSpPr>
        <p:spPr>
          <a:xfrm>
            <a:off x="609628" y="4298682"/>
            <a:ext cx="82660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LES PRECAUTIONS STANDARD</a:t>
            </a:r>
          </a:p>
          <a:p>
            <a:r>
              <a:rPr lang="fr-FR" sz="2400" b="1" dirty="0" smtClean="0">
                <a:latin typeface="Comic Sans MS" panose="030F0702030302020204" pitchFamily="66" charset="0"/>
              </a:rPr>
              <a:t>6</a:t>
            </a:r>
            <a:r>
              <a:rPr lang="fr-FR" sz="2400" b="1" baseline="30000" dirty="0" smtClean="0">
                <a:latin typeface="Comic Sans MS" panose="030F0702030302020204" pitchFamily="66" charset="0"/>
              </a:rPr>
              <a:t>ème</a:t>
            </a:r>
            <a:r>
              <a:rPr lang="fr-FR" sz="2400" b="1" dirty="0" smtClean="0">
                <a:latin typeface="Comic Sans MS" panose="030F0702030302020204" pitchFamily="66" charset="0"/>
              </a:rPr>
              <a:t> session </a:t>
            </a:r>
            <a:endParaRPr lang="fr-FR" sz="2400" dirty="0" smtClean="0">
              <a:latin typeface="Comic Sans MS" panose="030F0702030302020204" pitchFamily="66" charset="0"/>
            </a:endParaRPr>
          </a:p>
          <a:p>
            <a:r>
              <a:rPr lang="fr-FR" sz="2400" dirty="0" smtClean="0">
                <a:latin typeface="Comic Sans MS" panose="030F0702030302020204" pitchFamily="66" charset="0"/>
              </a:rPr>
              <a:t>Axe 6 : Gestion des </a:t>
            </a:r>
            <a:r>
              <a:rPr lang="fr-FR" sz="2400" dirty="0" err="1" smtClean="0">
                <a:latin typeface="Comic Sans MS" panose="030F0702030302020204" pitchFamily="66" charset="0"/>
              </a:rPr>
              <a:t>excreta</a:t>
            </a:r>
            <a:endParaRPr lang="fr-FR" sz="2400" dirty="0">
              <a:latin typeface="Comic Sans MS" panose="030F0702030302020204" pitchFamily="66" charset="0"/>
            </a:endParaRPr>
          </a:p>
        </p:txBody>
      </p:sp>
      <p:pic>
        <p:nvPicPr>
          <p:cNvPr id="2" name="medi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70912" y="6076950"/>
            <a:ext cx="609600" cy="609600"/>
          </a:xfrm>
          <a:prstGeom prst="rect">
            <a:avLst/>
          </a:prstGeom>
        </p:spPr>
      </p:pic>
      <p:sp>
        <p:nvSpPr>
          <p:cNvPr id="8" name="Titre 7"/>
          <p:cNvSpPr>
            <a:spLocks noGrp="1" noChangeArrowheads="1"/>
          </p:cNvSpPr>
          <p:nvPr>
            <p:ph type="ctrTitle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5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FORMATION en vue du stage infirmier</a:t>
            </a:r>
            <a:br>
              <a:rPr lang="fr-FR" altLang="fr-FR" sz="4000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fr-FR" altLang="fr-FR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 advTm="3890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6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628601"/>
            <a:ext cx="7681709" cy="4537249"/>
          </a:xfrm>
        </p:spPr>
        <p:txBody>
          <a:bodyPr/>
          <a:lstStyle/>
          <a:p>
            <a:pPr marL="43200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E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n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b="1" dirty="0">
                <a:solidFill>
                  <a:schemeClr val="accent1"/>
                </a:solidFill>
                <a:latin typeface="Comic Sans MS" panose="030F0702030302020204" pitchFamily="66" charset="0"/>
              </a:rPr>
              <a:t>l’absence de </a:t>
            </a: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LDB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pas vidanger le récipient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(bassin, urinal…) 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dans le WC de la chambre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vidanger au vidoir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</a:t>
            </a: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lvl="1">
              <a:spcBef>
                <a:spcPts val="0"/>
              </a:spcBef>
              <a:buClrTx/>
              <a:buFont typeface="Wingdings" panose="05000000000000000000" pitchFamily="2" charset="2"/>
              <a:buChar char="Ø"/>
              <a:defRPr/>
            </a:pP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u</a:t>
            </a:r>
            <a:r>
              <a:rPr 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tiliser des </a:t>
            </a:r>
            <a:r>
              <a:rPr lang="fr-F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sacs protecteurs à usage unique </a:t>
            </a:r>
            <a:r>
              <a:rPr lang="fr-FR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(infection à Clostridium difficile, BHRe, panne du </a:t>
            </a:r>
            <a:r>
              <a:rPr lang="fr-FR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LDB…ou en systématique)</a:t>
            </a:r>
          </a:p>
          <a:p>
            <a:pPr marL="457200" lvl="1" indent="0">
              <a:spcBef>
                <a:spcPts val="0"/>
              </a:spcBef>
              <a:buClrTx/>
              <a:buNone/>
              <a:defRPr/>
            </a:pPr>
            <a:r>
              <a:rPr lang="fr-FR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Après le retrait du sac, entretien du dispositif avec une lingette (détergente/désinfectante)</a:t>
            </a:r>
            <a:endParaRPr lang="fr-FR" sz="2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457200" lvl="1" indent="0">
              <a:spcBef>
                <a:spcPts val="0"/>
              </a:spcBef>
              <a:buClrTx/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04F4BB7D-68B6-4C8B-A782-7757A7E7EA6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4"/>
          <a:stretch>
            <a:fillRect/>
          </a:stretch>
        </p:blipFill>
        <p:spPr bwMode="auto">
          <a:xfrm>
            <a:off x="223327" y="4869160"/>
            <a:ext cx="1581470" cy="97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1690510" y="6242050"/>
            <a:ext cx="6396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1 bassin = 1 patient pendant tout son séjour</a:t>
            </a:r>
            <a:endParaRPr lang="fr-FR" sz="24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media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5281" y="60896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051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1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885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R28.Eviter les procédures manuelles</a:t>
            </a:r>
            <a:r>
              <a:rPr lang="fr-FR" altLang="fr-FR" sz="24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*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de vidange et d’entretien des contenants et proscrire leur rinçage (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ni douche, ni douchettes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) en raison du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risque d’aérosolisation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.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1800" i="1" dirty="0" smtClean="0"/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1800" i="1" dirty="0" smtClean="0"/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* </a:t>
            </a:r>
            <a:r>
              <a:rPr lang="fr-FR" altLang="fr-FR" sz="2000" i="1" dirty="0" smtClean="0">
                <a:latin typeface="Comic Sans MS" panose="030F0702030302020204" pitchFamily="66" charset="0"/>
              </a:rPr>
              <a:t>La procédure manuelle  par immersion doit rester </a:t>
            </a:r>
            <a:r>
              <a:rPr lang="fr-FR" altLang="fr-FR" sz="2000" i="1" u="sng" dirty="0" smtClean="0">
                <a:latin typeface="Comic Sans MS" panose="030F0702030302020204" pitchFamily="66" charset="0"/>
              </a:rPr>
              <a:t>exceptionnelle</a:t>
            </a:r>
            <a:r>
              <a:rPr lang="fr-FR" altLang="fr-FR" sz="2000" i="1" dirty="0" smtClean="0">
                <a:latin typeface="Comic Sans MS" panose="030F0702030302020204" pitchFamily="66" charset="0"/>
              </a:rPr>
              <a:t> : uniquement en cas de panne du laveur-désinfecteur ou du broyeur (destruction des bassins jetables à usage unique/ biodégradables) 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1800" i="1" dirty="0" smtClean="0"/>
          </a:p>
          <a:p>
            <a:pPr marL="0" indent="0" algn="just">
              <a:buFontTx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8853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49B34F2-E847-4247-9859-4EDEF880652C}" type="slidenum">
              <a:rPr lang="fr-FR" altLang="fr-FR" smtClean="0"/>
              <a:pPr/>
              <a:t>11</a:t>
            </a:fld>
            <a:endParaRPr lang="fr-FR" altLang="fr-FR" smtClean="0"/>
          </a:p>
        </p:txBody>
      </p:sp>
      <p:pic>
        <p:nvPicPr>
          <p:cNvPr id="2" name="media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81194" y="601345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492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0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513" y="2276475"/>
            <a:ext cx="2727325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3681413"/>
            <a:ext cx="2735262" cy="250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276475"/>
            <a:ext cx="2665412" cy="391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77" name="ZoneTexte 10"/>
          <p:cNvSpPr txBox="1">
            <a:spLocks noChangeArrowheads="1"/>
          </p:cNvSpPr>
          <p:nvPr/>
        </p:nvSpPr>
        <p:spPr bwMode="auto">
          <a:xfrm>
            <a:off x="6011863" y="4935538"/>
            <a:ext cx="2898775" cy="13239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 i="1">
                <a:solidFill>
                  <a:srgbClr val="FF0000"/>
                </a:solidFill>
                <a:latin typeface="Calibri" panose="020F0502020204030204" pitchFamily="34" charset="0"/>
              </a:rPr>
              <a:t>risque d’aérosolisation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Démonstration…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Une image vaut mieux 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fr-FR" altLang="fr-FR" sz="2000">
                <a:solidFill>
                  <a:schemeClr val="tx1"/>
                </a:solidFill>
                <a:latin typeface="Calibri" panose="020F0502020204030204" pitchFamily="34" charset="0"/>
              </a:rPr>
              <a:t>que 100 mots</a:t>
            </a:r>
          </a:p>
        </p:txBody>
      </p:sp>
      <p:sp>
        <p:nvSpPr>
          <p:cNvPr id="79878" name="Titre 1"/>
          <p:cNvSpPr>
            <a:spLocks noGrp="1"/>
          </p:cNvSpPr>
          <p:nvPr>
            <p:ph type="title"/>
          </p:nvPr>
        </p:nvSpPr>
        <p:spPr>
          <a:xfrm>
            <a:off x="1368425" y="471488"/>
            <a:ext cx="7775575" cy="968375"/>
          </a:xfrm>
        </p:spPr>
        <p:txBody>
          <a:bodyPr/>
          <a:lstStyle/>
          <a:p>
            <a:r>
              <a:rPr lang="fr-FR" altLang="fr-FR" sz="3200" dirty="0" smtClean="0">
                <a:latin typeface="Comic Sans MS" panose="030F0702030302020204" pitchFamily="66" charset="0"/>
              </a:rPr>
              <a:t>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9879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3D0567B8-0896-4E52-B2E5-4418AF3A9292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cxnSp>
        <p:nvCxnSpPr>
          <p:cNvPr id="3" name="Connecteur droit 2"/>
          <p:cNvCxnSpPr/>
          <p:nvPr/>
        </p:nvCxnSpPr>
        <p:spPr>
          <a:xfrm>
            <a:off x="290513" y="2347913"/>
            <a:ext cx="2646362" cy="2444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H="1">
            <a:off x="631825" y="2276475"/>
            <a:ext cx="2386013" cy="2192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882" name="Rectangle 14"/>
          <p:cNvSpPr>
            <a:spLocks noChangeArrowheads="1"/>
          </p:cNvSpPr>
          <p:nvPr/>
        </p:nvSpPr>
        <p:spPr bwMode="auto">
          <a:xfrm>
            <a:off x="125413" y="1644650"/>
            <a:ext cx="79756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Suppression des douchettes rince-bassins +++</a:t>
            </a:r>
          </a:p>
        </p:txBody>
      </p:sp>
      <p:pic>
        <p:nvPicPr>
          <p:cNvPr id="2" name="media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36757" y="614696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867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3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b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</a:b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Conclusion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8851" name="Espace réservé du contenu 2"/>
          <p:cNvSpPr>
            <a:spLocks noGrp="1"/>
          </p:cNvSpPr>
          <p:nvPr>
            <p:ph idx="1"/>
          </p:nvPr>
        </p:nvSpPr>
        <p:spPr>
          <a:xfrm>
            <a:off x="1304075" y="1988840"/>
            <a:ext cx="7224464" cy="49530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é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laborer des procédures écrites, validées et réactualisées,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é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valuer régulièrement </a:t>
            </a:r>
            <a:r>
              <a:rPr lang="fr-FR" altLang="fr-FR" sz="2400" dirty="0">
                <a:latin typeface="Comic Sans MS" panose="030F0702030302020204" pitchFamily="66" charset="0"/>
              </a:rPr>
              <a:t>l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es besoins en équipements (1 LDB  pour 12 lits),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r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emplacer le matériel abimé,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400" dirty="0">
                <a:latin typeface="Comic Sans MS" panose="030F0702030302020204" pitchFamily="66" charset="0"/>
              </a:rPr>
              <a:t>f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ormer, évaluer les soignants aux bonnes pratiques de la gestion des excréta.</a:t>
            </a:r>
          </a:p>
          <a:p>
            <a:pPr marL="0" indent="0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  <a:hlinkClick r:id="rId5"/>
              </a:rPr>
              <a:t>dalmas.j@chu-nice.fr</a:t>
            </a:r>
            <a:endParaRPr lang="fr-FR" sz="2400" dirty="0" smtClean="0">
              <a:latin typeface="Comic Sans MS" panose="030F0702030302020204" pitchFamily="66" charset="0"/>
            </a:endParaRP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Session </a:t>
            </a:r>
            <a:r>
              <a:rPr lang="fr-FR" sz="2400" dirty="0">
                <a:latin typeface="Comic Sans MS" panose="030F0702030302020204" pitchFamily="66" charset="0"/>
              </a:rPr>
              <a:t>n° 7</a:t>
            </a:r>
            <a:r>
              <a:rPr lang="fr-FR" sz="2400" dirty="0" smtClean="0">
                <a:latin typeface="Comic Sans MS" panose="030F0702030302020204" pitchFamily="66" charset="0"/>
              </a:rPr>
              <a:t> </a:t>
            </a:r>
          </a:p>
          <a:p>
            <a:pPr marL="0" indent="0" algn="ctr">
              <a:buNone/>
            </a:pPr>
            <a:r>
              <a:rPr lang="fr-FR" sz="2400" dirty="0" smtClean="0">
                <a:latin typeface="Comic Sans MS" panose="030F0702030302020204" pitchFamily="66" charset="0"/>
              </a:rPr>
              <a:t>Gestion de l’environnement</a:t>
            </a:r>
            <a:endParaRPr lang="fr-FR" sz="2400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8853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949B34F2-E847-4247-9859-4EDEF880652C}" type="slidenum">
              <a:rPr lang="fr-FR" altLang="fr-FR" smtClean="0"/>
              <a:pPr/>
              <a:t>13</a:t>
            </a:fld>
            <a:endParaRPr lang="fr-FR" altLang="fr-FR" dirty="0" smtClean="0"/>
          </a:p>
        </p:txBody>
      </p:sp>
      <p:pic>
        <p:nvPicPr>
          <p:cNvPr id="5" name="media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01038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775663"/>
      </p:ext>
    </p:extLst>
  </p:cSld>
  <p:clrMapOvr>
    <a:masterClrMapping/>
  </p:clrMapOvr>
  <p:transition spd="slow" advTm="24925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45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>
                <a:solidFill>
                  <a:srgbClr val="C00000"/>
                </a:solidFill>
                <a:latin typeface="Comic Sans MS" panose="030F0702030302020204" pitchFamily="66" charset="0"/>
              </a:rPr>
              <a:t>GESTION DES </a:t>
            </a:r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EXCRETA</a:t>
            </a: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90364" y="2204863"/>
            <a:ext cx="7853636" cy="3959353"/>
          </a:xfrm>
        </p:spPr>
        <p:txBody>
          <a:bodyPr/>
          <a:lstStyle/>
          <a:p>
            <a:pPr marL="0" indent="0">
              <a:buNone/>
            </a:pP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Substances rejetées hors de l’organisme :</a:t>
            </a:r>
          </a:p>
          <a:p>
            <a:pPr marL="0" indent="0">
              <a:buNone/>
            </a:pPr>
            <a:endParaRPr lang="fr-FR" sz="24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m</a:t>
            </a:r>
            <a:r>
              <a:rPr lang="fr-FR" sz="2400" dirty="0" smtClean="0">
                <a:latin typeface="Comic Sans MS" panose="030F0702030302020204" pitchFamily="66" charset="0"/>
              </a:rPr>
              <a:t>atières fécales (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10</a:t>
            </a:r>
            <a:r>
              <a:rPr lang="fr-FR" altLang="fr-FR" sz="2400" baseline="30000" dirty="0" smtClean="0">
                <a:latin typeface="Comic Sans MS" panose="030F0702030302020204" pitchFamily="66" charset="0"/>
              </a:rPr>
              <a:t>11 </a:t>
            </a:r>
            <a:r>
              <a:rPr lang="fr-FR" sz="2400" dirty="0" smtClean="0">
                <a:latin typeface="Comic Sans MS" panose="030F0702030302020204" pitchFamily="66" charset="0"/>
              </a:rPr>
              <a:t>-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10</a:t>
            </a:r>
            <a:r>
              <a:rPr lang="fr-FR" altLang="fr-FR" sz="2400" baseline="30000" dirty="0" smtClean="0">
                <a:latin typeface="Comic Sans MS" panose="030F0702030302020204" pitchFamily="66" charset="0"/>
              </a:rPr>
              <a:t>12</a:t>
            </a:r>
            <a:r>
              <a:rPr lang="fr-FR" sz="2400" dirty="0" smtClean="0">
                <a:latin typeface="Comic Sans MS" panose="030F0702030302020204" pitchFamily="66" charset="0"/>
              </a:rPr>
              <a:t> bactéries/gr de selles),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u</a:t>
            </a:r>
            <a:r>
              <a:rPr lang="fr-FR" sz="2400" dirty="0" smtClean="0">
                <a:latin typeface="Comic Sans MS" panose="030F0702030302020204" pitchFamily="66" charset="0"/>
              </a:rPr>
              <a:t>rines (entérobactéries du tube digestif…),</a:t>
            </a:r>
          </a:p>
          <a:p>
            <a:pPr marL="0" indent="0">
              <a:buNone/>
            </a:pPr>
            <a:endParaRPr lang="fr-FR" sz="2400" dirty="0" smtClean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dirty="0">
                <a:latin typeface="Comic Sans MS" panose="030F0702030302020204" pitchFamily="66" charset="0"/>
              </a:rPr>
              <a:t>v</a:t>
            </a:r>
            <a:r>
              <a:rPr lang="fr-FR" sz="2400" dirty="0" smtClean="0">
                <a:latin typeface="Comic Sans MS" panose="030F0702030302020204" pitchFamily="66" charset="0"/>
              </a:rPr>
              <a:t>omissures (</a:t>
            </a:r>
            <a:r>
              <a:rPr lang="fr-FR" sz="2400" i="1" dirty="0" smtClean="0">
                <a:latin typeface="Comic Sans MS" panose="030F0702030302020204" pitchFamily="66" charset="0"/>
              </a:rPr>
              <a:t>Norovirus</a:t>
            </a:r>
            <a:r>
              <a:rPr lang="fr-FR" sz="2400" dirty="0" smtClean="0">
                <a:latin typeface="Comic Sans MS" panose="030F0702030302020204" pitchFamily="66" charset="0"/>
              </a:rPr>
              <a:t>…),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sz="2400" i="1" dirty="0">
                <a:latin typeface="Comic Sans MS" panose="030F0702030302020204" pitchFamily="66" charset="0"/>
              </a:rPr>
              <a:t>m</a:t>
            </a:r>
            <a:r>
              <a:rPr lang="fr-FR" sz="2400" i="1" dirty="0" smtClean="0">
                <a:latin typeface="Comic Sans MS" panose="030F0702030302020204" pitchFamily="66" charset="0"/>
              </a:rPr>
              <a:t>ais aussi sueur…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sz="2400" dirty="0"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fr-FR" sz="2400" dirty="0">
              <a:latin typeface="Comic Sans MS" panose="030F0702030302020204" pitchFamily="66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EBB0584C-8B5D-43A8-B1FD-8001EA597224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pic>
        <p:nvPicPr>
          <p:cNvPr id="7" name="medi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408446" y="60299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55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10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74609"/>
            <a:ext cx="7920880" cy="473566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Laveurs-Désinfecteurs de Bassins (LDB)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v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idange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nettoyage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désinfection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transporter les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récipients pleins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(seaux, bassins, urinaux, bocaux à urines…) munis de leur couvercle (sans vidange au préalable)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former le personnel à l’utilisation du LDB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ssurer une maintenance régulière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marL="43200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04F4BB7D-68B6-4C8B-A782-7757A7E7EA6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Accolade fermante 3"/>
          <p:cNvSpPr/>
          <p:nvPr/>
        </p:nvSpPr>
        <p:spPr>
          <a:xfrm>
            <a:off x="3707904" y="270892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993277" y="2897458"/>
            <a:ext cx="4325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r</a:t>
            </a:r>
            <a:r>
              <a:rPr lang="fr-FR" sz="2000" dirty="0" smtClean="0">
                <a:latin typeface="Comic Sans MS" panose="030F0702030302020204" pitchFamily="66" charset="0"/>
              </a:rPr>
              <a:t>éduit le risque d’exposition </a:t>
            </a:r>
          </a:p>
          <a:p>
            <a:r>
              <a:rPr lang="fr-FR" sz="2000" dirty="0" smtClean="0">
                <a:latin typeface="Comic Sans MS" panose="030F0702030302020204" pitchFamily="66" charset="0"/>
              </a:rPr>
              <a:t>du personnel et de l’environnement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pic>
        <p:nvPicPr>
          <p:cNvPr id="6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055270"/>
      </p:ext>
    </p:extLst>
  </p:cSld>
  <p:clrMapOvr>
    <a:masterClrMapping/>
  </p:clrMapOvr>
  <p:transition spd="slow" advTm="1051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74609"/>
            <a:ext cx="7920880" cy="473566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Laveurs-Désinfecteurs de Bassins (LDB)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v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idange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nettoyage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désinfection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transporter les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récipients pleins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(seaux, bassins, urinaux, bocaux à urines…) munis de leur couvercle (sans vidange au préalable)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former le personnel à l’utilisation du LDB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ssurer une maintenance régulière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marL="43200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04F4BB7D-68B6-4C8B-A782-7757A7E7EA6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Accolade fermante 3"/>
          <p:cNvSpPr/>
          <p:nvPr/>
        </p:nvSpPr>
        <p:spPr>
          <a:xfrm>
            <a:off x="3707904" y="270892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993277" y="2897458"/>
            <a:ext cx="4325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r</a:t>
            </a:r>
            <a:r>
              <a:rPr lang="fr-FR" sz="2000" dirty="0" smtClean="0">
                <a:latin typeface="Comic Sans MS" panose="030F0702030302020204" pitchFamily="66" charset="0"/>
              </a:rPr>
              <a:t>éduit le risque d’exposition </a:t>
            </a:r>
          </a:p>
          <a:p>
            <a:r>
              <a:rPr lang="fr-FR" sz="2000" dirty="0" smtClean="0">
                <a:latin typeface="Comic Sans MS" panose="030F0702030302020204" pitchFamily="66" charset="0"/>
              </a:rPr>
              <a:t>du personnel et de l’environnement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pic>
        <p:nvPicPr>
          <p:cNvPr id="6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1310"/>
      </p:ext>
    </p:extLst>
  </p:cSld>
  <p:clrMapOvr>
    <a:masterClrMapping/>
  </p:clrMapOvr>
  <p:transition spd="slow" advTm="1051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5779" name="Espace réservé du contenu 2"/>
          <p:cNvSpPr>
            <a:spLocks noGrp="1"/>
          </p:cNvSpPr>
          <p:nvPr>
            <p:ph idx="1"/>
          </p:nvPr>
        </p:nvSpPr>
        <p:spPr>
          <a:xfrm>
            <a:off x="1317901" y="1705990"/>
            <a:ext cx="7610199" cy="5152010"/>
          </a:xfrm>
        </p:spPr>
        <p:txBody>
          <a:bodyPr anchor="t"/>
          <a:lstStyle/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Préoccupation majeure des établissements de santé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2010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: Haut Conseil de la Santé Publique (HCSP)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Prévenir l’émergence des entérobactéries productrices de Bétalactamase à Spectre Etendu (BLSE)</a:t>
            </a:r>
          </a:p>
          <a:p>
            <a:pPr marL="0" indent="0" algn="just"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2013</a:t>
            </a:r>
            <a:r>
              <a:rPr lang="fr-FR" altLang="fr-FR" sz="2400" b="1" dirty="0" smtClean="0">
                <a:latin typeface="Comic Sans MS" panose="030F0702030302020204" pitchFamily="66" charset="0"/>
              </a:rPr>
              <a:t> </a:t>
            </a:r>
            <a:r>
              <a:rPr lang="fr-FR" altLang="fr-FR" sz="2400" dirty="0">
                <a:latin typeface="Comic Sans MS" panose="030F0702030302020204" pitchFamily="66" charset="0"/>
              </a:rPr>
              <a:t>: Haut Conseil de la Santé Publique (HCSP)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dirty="0" smtClean="0">
                <a:latin typeface="Comic Sans MS" panose="030F0702030302020204" pitchFamily="66" charset="0"/>
              </a:rPr>
              <a:t>Prévenir la transmission croisée des BHRe</a:t>
            </a:r>
          </a:p>
          <a:p>
            <a:pPr marL="0" indent="0" algn="just">
              <a:buNone/>
            </a:pPr>
            <a:r>
              <a:rPr lang="fr-FR" alt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2015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: Programme national d’actions de prévention des Infections Associées aux Soins (PROPIAS)</a:t>
            </a:r>
            <a:endParaRPr lang="fr-FR" altLang="fr-FR" sz="2400" dirty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Juin 2017 : Précautions Standard (SF2H)</a:t>
            </a:r>
          </a:p>
          <a:p>
            <a:pPr marL="0" indent="0" algn="ctr">
              <a:buFont typeface="Wingdings" panose="05000000000000000000" pitchFamily="2" charset="2"/>
              <a:buNone/>
            </a:pPr>
            <a:endParaRPr lang="fr-FR" altLang="fr-FR" sz="2400" dirty="0" smtClean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400" dirty="0" smtClean="0">
              <a:latin typeface="Comic Sans MS" panose="030F0702030302020204" pitchFamily="66" charset="0"/>
            </a:endParaRPr>
          </a:p>
        </p:txBody>
      </p:sp>
      <p:sp>
        <p:nvSpPr>
          <p:cNvPr id="7578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4A922BDE-EEE3-4980-95B3-8332C66964E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501896"/>
      </p:ext>
    </p:extLst>
  </p:cSld>
  <p:clrMapOvr>
    <a:masterClrMapping/>
  </p:clrMapOvr>
  <p:transition spd="slow" advTm="295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</a:p>
        </p:txBody>
      </p:sp>
      <p:sp>
        <p:nvSpPr>
          <p:cNvPr id="7680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692135"/>
            <a:ext cx="7416824" cy="4340365"/>
          </a:xfrm>
        </p:spPr>
        <p:txBody>
          <a:bodyPr/>
          <a:lstStyle/>
          <a:p>
            <a:pPr marL="0" indent="0" algn="ctr">
              <a:buFont typeface="Wingdings" panose="05000000000000000000" pitchFamily="2" charset="2"/>
              <a:buNone/>
            </a:pP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«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 </a:t>
            </a:r>
            <a:r>
              <a:rPr lang="fr-FR" altLang="fr-FR" sz="2400" dirty="0">
                <a:solidFill>
                  <a:schemeClr val="accent1"/>
                </a:solidFill>
                <a:latin typeface="Comic Sans MS" panose="030F0702030302020204" pitchFamily="66" charset="0"/>
              </a:rPr>
              <a:t>N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ouveau péril fécal</a:t>
            </a:r>
            <a:r>
              <a:rPr lang="fr-FR" altLang="fr-FR" sz="2400" dirty="0" smtClean="0">
                <a:latin typeface="Comic Sans MS" panose="030F0702030302020204" pitchFamily="66" charset="0"/>
              </a:rPr>
              <a:t> </a:t>
            </a:r>
            <a:r>
              <a:rPr lang="fr-FR" alt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»</a:t>
            </a:r>
          </a:p>
          <a:p>
            <a:pPr marL="0" indent="0" algn="just">
              <a:buFont typeface="Wingdings" panose="05000000000000000000" pitchFamily="2" charset="2"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selles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sont un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réservoir majeur de bactéries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du tube digestif :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Escherichia coli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400" i="1" dirty="0">
                <a:solidFill>
                  <a:schemeClr val="tx1"/>
                </a:solidFill>
                <a:latin typeface="Comic Sans MS" panose="030F0702030302020204" pitchFamily="66" charset="0"/>
              </a:rPr>
              <a:t>K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lebsiella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fr-FR" altLang="fr-FR" sz="2400" i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pneumoniae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, Entérocoques… </a:t>
            </a:r>
          </a:p>
          <a:p>
            <a:pPr marL="0" indent="0" algn="just">
              <a:spcBef>
                <a:spcPts val="1200"/>
              </a:spcBef>
              <a:buFont typeface="Wingdings" panose="05000000000000000000" pitchFamily="2" charset="2"/>
              <a:buNone/>
            </a:pP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Ces bactéries peuvent être porteuses de mécanismes de résistances aux antibiotiques : </a:t>
            </a:r>
          </a:p>
          <a:p>
            <a:pPr algn="just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fr-FR" altLang="fr-FR" sz="2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BMR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= Bactérie Multi-Résistante (entérobactéries à BLSE)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BHRe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= Bactérie Hautement Résistante émergente         EPC : Entérobactérie Productrice de Carbapénèmase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   ERG : Entérocoque Résistant aux Glycopeptides</a:t>
            </a:r>
          </a:p>
        </p:txBody>
      </p:sp>
      <p:sp>
        <p:nvSpPr>
          <p:cNvPr id="76804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08D17B95-3CA3-4CC6-B753-C02D7E42C54F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57312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49163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59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 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5779" name="Espace réservé du contenu 2"/>
          <p:cNvSpPr>
            <a:spLocks noGrp="1"/>
          </p:cNvSpPr>
          <p:nvPr>
            <p:ph idx="1"/>
          </p:nvPr>
        </p:nvSpPr>
        <p:spPr>
          <a:xfrm>
            <a:off x="1331640" y="1851025"/>
            <a:ext cx="7416824" cy="4463008"/>
          </a:xfrm>
        </p:spPr>
        <p:txBody>
          <a:bodyPr anchor="t"/>
          <a:lstStyle/>
          <a:p>
            <a:pPr marL="0" indent="0" algn="just">
              <a:buFontTx/>
              <a:buNone/>
            </a:pPr>
            <a:endParaRPr lang="fr-FR" altLang="fr-FR" sz="2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2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Quelques exemples  d’exposition aux excréta 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:</a:t>
            </a:r>
          </a:p>
          <a:p>
            <a:pPr marL="0" indent="0">
              <a:buNone/>
            </a:pPr>
            <a:endParaRPr lang="fr-FR" altLang="fr-FR" sz="22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manipulation des bassins, urinaux, seaux des chaises percés en EHPAD,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change de protection individuelle,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mais aussi le nettoyage des sanitaires…</a:t>
            </a:r>
          </a:p>
          <a:p>
            <a:pPr>
              <a:buFont typeface="Wingdings" panose="05000000000000000000" pitchFamily="2" charset="2"/>
              <a:buChar char="Ø"/>
            </a:pPr>
            <a:endParaRPr lang="fr-FR" altLang="fr-FR" sz="22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Risque d’éclaboussures</a:t>
            </a:r>
            <a:r>
              <a:rPr lang="fr-FR" altLang="fr-FR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d’aérosolisation </a:t>
            </a:r>
            <a:r>
              <a:rPr lang="fr-FR" altLang="fr-FR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sur la 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tenue, les mains </a:t>
            </a:r>
            <a:r>
              <a:rPr lang="fr-FR" altLang="fr-FR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du personnel </a:t>
            </a:r>
            <a:r>
              <a:rPr lang="fr-FR" altLang="fr-FR" sz="2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et dans l’environnement</a:t>
            </a: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</p:txBody>
      </p:sp>
      <p:sp>
        <p:nvSpPr>
          <p:cNvPr id="7578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4A922BDE-EEE3-4980-95B3-8332C66964E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" name="media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270001"/>
      </p:ext>
    </p:extLst>
  </p:cSld>
  <p:clrMapOvr>
    <a:masterClrMapping/>
  </p:clrMapOvr>
  <p:transition spd="slow" advTm="295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 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75779" name="Espace réservé du contenu 2"/>
          <p:cNvSpPr>
            <a:spLocks noGrp="1"/>
          </p:cNvSpPr>
          <p:nvPr>
            <p:ph idx="1"/>
          </p:nvPr>
        </p:nvSpPr>
        <p:spPr>
          <a:xfrm>
            <a:off x="1331640" y="1851025"/>
            <a:ext cx="7416824" cy="4463008"/>
          </a:xfrm>
        </p:spPr>
        <p:txBody>
          <a:bodyPr anchor="ctr"/>
          <a:lstStyle/>
          <a:p>
            <a:pPr marL="0" indent="0" algn="just">
              <a:buFontTx/>
              <a:buNone/>
            </a:pP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R27.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Porter des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équipements de protection individuelle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de manière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adaptée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(port de gants de soins, protection de la tenue) et respecter </a:t>
            </a:r>
            <a:r>
              <a:rPr lang="fr-FR" altLang="fr-F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l’hygiène des mains </a:t>
            </a:r>
            <a:r>
              <a:rPr lang="fr-FR" alt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lors de la gestion des excréta (urines, selles, vomissures)</a:t>
            </a:r>
          </a:p>
          <a:p>
            <a:pPr marL="0" indent="0" algn="just">
              <a:buFontTx/>
              <a:buNone/>
            </a:pPr>
            <a:endParaRPr lang="fr-FR" altLang="fr-FR" sz="24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  <a:p>
            <a:pPr marL="0" indent="0" algn="just">
              <a:buFont typeface="Wingdings" panose="05000000000000000000" pitchFamily="2" charset="2"/>
              <a:buNone/>
            </a:pPr>
            <a:endParaRPr lang="fr-FR" altLang="fr-FR" sz="2000" i="1" dirty="0" smtClean="0">
              <a:latin typeface="Comic Sans MS" panose="030F0702030302020204" pitchFamily="66" charset="0"/>
            </a:endParaRPr>
          </a:p>
        </p:txBody>
      </p:sp>
      <p:sp>
        <p:nvSpPr>
          <p:cNvPr id="75780" name="Espace réservé du numéro de diapositive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4A922BDE-EEE3-4980-95B3-8332C66964E4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3" name="media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09233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952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8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altLang="fr-FR" sz="3200" dirty="0" smtClean="0">
                <a:solidFill>
                  <a:srgbClr val="C00000"/>
                </a:solidFill>
                <a:latin typeface="Comic Sans MS" panose="030F0702030302020204" pitchFamily="66" charset="0"/>
              </a:rPr>
              <a:t>GESTION DES EXCRETA</a:t>
            </a:r>
            <a:endParaRPr lang="fr-FR" altLang="fr-FR" sz="3200" dirty="0" smtClean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331640" y="1774609"/>
            <a:ext cx="7920880" cy="4735661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fr-FR" sz="2400" b="1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Laveurs-Désinfecteurs de Bassins (LDB)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>
              <a:solidFill>
                <a:schemeClr val="accent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v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idange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nettoyage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désinfection</a:t>
            </a:r>
          </a:p>
          <a:p>
            <a:pPr marL="0" indent="0">
              <a:spcBef>
                <a:spcPts val="0"/>
              </a:spcBef>
              <a:buNone/>
              <a:defRPr/>
            </a:pPr>
            <a:endParaRPr lang="fr-FR" sz="2400" b="1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transporter les </a:t>
            </a:r>
            <a:r>
              <a:rPr lang="fr-FR" sz="2400" dirty="0" smtClean="0">
                <a:solidFill>
                  <a:schemeClr val="accent1"/>
                </a:solidFill>
                <a:latin typeface="Comic Sans MS" panose="030F0702030302020204" pitchFamily="66" charset="0"/>
              </a:rPr>
              <a:t>récipients pleins 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(seaux, bassins, urinaux, bocaux à urines…) munis de leur couvercle (sans vidange au préalable)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endParaRPr lang="fr-FR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former le personnel à l’utilisation du LDB</a:t>
            </a: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a</a:t>
            </a:r>
            <a:r>
              <a:rPr lang="fr-FR" sz="24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ssurer une maintenance régulière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fr-FR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marL="432000" indent="0"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fr-FR" sz="24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77828" name="Espace réservé du numéro de diapositive 5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tx1"/>
              </a:buClr>
              <a:buSzPct val="70000"/>
              <a:buFont typeface="Wingdings" panose="05000000000000000000" pitchFamily="2" charset="2"/>
              <a:buChar char="¢"/>
              <a:defRPr sz="3000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l"/>
              <a:defRPr sz="2800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Bef>
                <a:spcPct val="20000"/>
              </a:spcBef>
              <a:buClr>
                <a:schemeClr val="accent2"/>
              </a:buClr>
              <a:buChar char="•"/>
              <a:defRPr sz="2400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Bef>
                <a:spcPct val="20000"/>
              </a:spcBef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 eaLnBrk="0" hangingPunct="0">
              <a:spcBef>
                <a:spcPct val="0"/>
              </a:spcBef>
              <a:buClrTx/>
              <a:buSzTx/>
              <a:buFontTx/>
              <a:buNone/>
            </a:pPr>
            <a:fld id="{04F4BB7D-68B6-4C8B-A782-7757A7E7EA6E}" type="slidenum">
              <a:rPr lang="fr-FR" altLang="fr-FR" sz="1400" smtClean="0">
                <a:solidFill>
                  <a:schemeClr val="tx1"/>
                </a:solidFill>
                <a:latin typeface="Times New Roman" panose="02020603050405020304" pitchFamily="18" charset="0"/>
              </a:rPr>
              <a:pPr eaLnBrk="0" hangingPunct="0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fr-FR" altLang="fr-FR" sz="1400" smtClean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Accolade fermante 3"/>
          <p:cNvSpPr/>
          <p:nvPr/>
        </p:nvSpPr>
        <p:spPr>
          <a:xfrm>
            <a:off x="3707904" y="2708920"/>
            <a:ext cx="155448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3993277" y="2897458"/>
            <a:ext cx="43252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Comic Sans MS" panose="030F0702030302020204" pitchFamily="66" charset="0"/>
              </a:rPr>
              <a:t>r</a:t>
            </a:r>
            <a:r>
              <a:rPr lang="fr-FR" sz="2000" dirty="0" smtClean="0">
                <a:latin typeface="Comic Sans MS" panose="030F0702030302020204" pitchFamily="66" charset="0"/>
              </a:rPr>
              <a:t>éduit le risque d’exposition </a:t>
            </a:r>
          </a:p>
          <a:p>
            <a:r>
              <a:rPr lang="fr-FR" sz="2000" dirty="0" smtClean="0">
                <a:latin typeface="Comic Sans MS" panose="030F0702030302020204" pitchFamily="66" charset="0"/>
              </a:rPr>
              <a:t>du personnel et de l’environnement</a:t>
            </a:r>
            <a:endParaRPr lang="fr-FR" sz="2000" dirty="0">
              <a:latin typeface="Comic Sans MS" panose="030F0702030302020204" pitchFamily="66" charset="0"/>
            </a:endParaRPr>
          </a:p>
        </p:txBody>
      </p:sp>
      <p:pic>
        <p:nvPicPr>
          <p:cNvPr id="6" name="medi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6013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117267"/>
      </p:ext>
    </p:extLst>
  </p:cSld>
  <p:clrMapOvr>
    <a:masterClrMapping/>
  </p:clrMapOvr>
  <p:transition spd="slow" advTm="105114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65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Écho">
  <a:themeElements>
    <a:clrScheme name="Écho 9">
      <a:dk1>
        <a:srgbClr val="000000"/>
      </a:dk1>
      <a:lt1>
        <a:srgbClr val="FFFFFF"/>
      </a:lt1>
      <a:dk2>
        <a:srgbClr val="000000"/>
      </a:dk2>
      <a:lt2>
        <a:srgbClr val="666699"/>
      </a:lt2>
      <a:accent1>
        <a:srgbClr val="CC3300"/>
      </a:accent1>
      <a:accent2>
        <a:srgbClr val="CC9900"/>
      </a:accent2>
      <a:accent3>
        <a:srgbClr val="FFFFFF"/>
      </a:accent3>
      <a:accent4>
        <a:srgbClr val="000000"/>
      </a:accent4>
      <a:accent5>
        <a:srgbClr val="E2ADAA"/>
      </a:accent5>
      <a:accent6>
        <a:srgbClr val="B98A00"/>
      </a:accent6>
      <a:hlink>
        <a:srgbClr val="CC6600"/>
      </a:hlink>
      <a:folHlink>
        <a:srgbClr val="808080"/>
      </a:folHlink>
    </a:clrScheme>
    <a:fontScheme name="Éch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Écho 1">
        <a:dk1>
          <a:srgbClr val="25252F"/>
        </a:dk1>
        <a:lt1>
          <a:srgbClr val="9999FF"/>
        </a:lt1>
        <a:dk2>
          <a:srgbClr val="000000"/>
        </a:dk2>
        <a:lt2>
          <a:srgbClr val="FFFFFF"/>
        </a:lt2>
        <a:accent1>
          <a:srgbClr val="3366FF"/>
        </a:accent1>
        <a:accent2>
          <a:srgbClr val="003399"/>
        </a:accent2>
        <a:accent3>
          <a:srgbClr val="AAAAAA"/>
        </a:accent3>
        <a:accent4>
          <a:srgbClr val="8282DA"/>
        </a:accent4>
        <a:accent5>
          <a:srgbClr val="ADB8FF"/>
        </a:accent5>
        <a:accent6>
          <a:srgbClr val="002D8A"/>
        </a:accent6>
        <a:hlink>
          <a:srgbClr val="0099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2">
        <a:dk1>
          <a:srgbClr val="314183"/>
        </a:dk1>
        <a:lt1>
          <a:srgbClr val="FFFFFF"/>
        </a:lt1>
        <a:dk2>
          <a:srgbClr val="0B1E45"/>
        </a:dk2>
        <a:lt2>
          <a:srgbClr val="FFFFFF"/>
        </a:lt2>
        <a:accent1>
          <a:srgbClr val="6666FF"/>
        </a:accent1>
        <a:accent2>
          <a:srgbClr val="0066FF"/>
        </a:accent2>
        <a:accent3>
          <a:srgbClr val="AAABB0"/>
        </a:accent3>
        <a:accent4>
          <a:srgbClr val="DADADA"/>
        </a:accent4>
        <a:accent5>
          <a:srgbClr val="B8B8FF"/>
        </a:accent5>
        <a:accent6>
          <a:srgbClr val="005CE7"/>
        </a:accent6>
        <a:hlink>
          <a:srgbClr val="006699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3">
        <a:dk1>
          <a:srgbClr val="194349"/>
        </a:dk1>
        <a:lt1>
          <a:srgbClr val="FFFFCC"/>
        </a:lt1>
        <a:dk2>
          <a:srgbClr val="006666"/>
        </a:dk2>
        <a:lt2>
          <a:srgbClr val="FFFFFF"/>
        </a:lt2>
        <a:accent1>
          <a:srgbClr val="99CC00"/>
        </a:accent1>
        <a:accent2>
          <a:srgbClr val="00B6B2"/>
        </a:accent2>
        <a:accent3>
          <a:srgbClr val="AAB8B8"/>
        </a:accent3>
        <a:accent4>
          <a:srgbClr val="DADAAE"/>
        </a:accent4>
        <a:accent5>
          <a:srgbClr val="CAE2AA"/>
        </a:accent5>
        <a:accent6>
          <a:srgbClr val="00A5A1"/>
        </a:accent6>
        <a:hlink>
          <a:srgbClr val="669900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4">
        <a:dk1>
          <a:srgbClr val="194349"/>
        </a:dk1>
        <a:lt1>
          <a:srgbClr val="FFFFCC"/>
        </a:lt1>
        <a:dk2>
          <a:srgbClr val="0000FF"/>
        </a:dk2>
        <a:lt2>
          <a:srgbClr val="FFFFFF"/>
        </a:lt2>
        <a:accent1>
          <a:srgbClr val="0099FF"/>
        </a:accent1>
        <a:accent2>
          <a:srgbClr val="33CC33"/>
        </a:accent2>
        <a:accent3>
          <a:srgbClr val="AAAAFF"/>
        </a:accent3>
        <a:accent4>
          <a:srgbClr val="DADAAE"/>
        </a:accent4>
        <a:accent5>
          <a:srgbClr val="AACAFF"/>
        </a:accent5>
        <a:accent6>
          <a:srgbClr val="2DB92D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5">
        <a:dk1>
          <a:srgbClr val="194349"/>
        </a:dk1>
        <a:lt1>
          <a:srgbClr val="FFFFCC"/>
        </a:lt1>
        <a:dk2>
          <a:srgbClr val="72A497"/>
        </a:dk2>
        <a:lt2>
          <a:srgbClr val="000000"/>
        </a:lt2>
        <a:accent1>
          <a:srgbClr val="805D32"/>
        </a:accent1>
        <a:accent2>
          <a:srgbClr val="7D2F3C"/>
        </a:accent2>
        <a:accent3>
          <a:srgbClr val="BCCFC9"/>
        </a:accent3>
        <a:accent4>
          <a:srgbClr val="DADAAE"/>
        </a:accent4>
        <a:accent5>
          <a:srgbClr val="C0B6AD"/>
        </a:accent5>
        <a:accent6>
          <a:srgbClr val="712A35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6">
        <a:dk1>
          <a:srgbClr val="1C1C1C"/>
        </a:dk1>
        <a:lt1>
          <a:srgbClr val="FFFFFF"/>
        </a:lt1>
        <a:dk2>
          <a:srgbClr val="710F0F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BB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666699"/>
        </a:hlink>
        <a:folHlink>
          <a:srgbClr val="99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Écho 7">
        <a:dk1>
          <a:srgbClr val="336666"/>
        </a:dk1>
        <a:lt1>
          <a:srgbClr val="FFFFFF"/>
        </a:lt1>
        <a:dk2>
          <a:srgbClr val="000000"/>
        </a:dk2>
        <a:lt2>
          <a:srgbClr val="666699"/>
        </a:lt2>
        <a:accent1>
          <a:srgbClr val="99CCCC"/>
        </a:accent1>
        <a:accent2>
          <a:srgbClr val="CCCCCC"/>
        </a:accent2>
        <a:accent3>
          <a:srgbClr val="FFFFFF"/>
        </a:accent3>
        <a:accent4>
          <a:srgbClr val="2A5656"/>
        </a:accent4>
        <a:accent5>
          <a:srgbClr val="CAE2E2"/>
        </a:accent5>
        <a:accent6>
          <a:srgbClr val="B9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8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336699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9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CC33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B98A00"/>
        </a:accent6>
        <a:hlink>
          <a:srgbClr val="CC66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Écho 10">
        <a:dk1>
          <a:srgbClr val="000000"/>
        </a:dk1>
        <a:lt1>
          <a:srgbClr val="FFFFFF"/>
        </a:lt1>
        <a:dk2>
          <a:srgbClr val="000000"/>
        </a:dk2>
        <a:lt2>
          <a:srgbClr val="666699"/>
        </a:lt2>
        <a:accent1>
          <a:srgbClr val="666699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B8CA"/>
        </a:accent5>
        <a:accent6>
          <a:srgbClr val="8A8AE7"/>
        </a:accent6>
        <a:hlink>
          <a:srgbClr val="3366FF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onception personnalisée">
  <a:themeElements>
    <a:clrScheme name="1_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nception personnalisée">
  <a:themeElements>
    <a:clrScheme name="Conception personnalisé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onception personnalisé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ception personnalisé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ception personnalisé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ception personnalisé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Echo</Template>
  <TotalTime>11992</TotalTime>
  <Words>630</Words>
  <Application>Microsoft Office PowerPoint</Application>
  <PresentationFormat>Affichage à l'écran (4:3)</PresentationFormat>
  <Paragraphs>135</Paragraphs>
  <Slides>13</Slides>
  <Notes>3</Notes>
  <HiddenSlides>0</HiddenSlides>
  <MMClips>13</MMClips>
  <ScaleCrop>false</ScaleCrop>
  <HeadingPairs>
    <vt:vector size="4" baseType="variant">
      <vt:variant>
        <vt:lpstr>Thème</vt:lpstr>
      </vt:variant>
      <vt:variant>
        <vt:i4>3</vt:i4>
      </vt:variant>
      <vt:variant>
        <vt:lpstr>Titres des diapositives</vt:lpstr>
      </vt:variant>
      <vt:variant>
        <vt:i4>13</vt:i4>
      </vt:variant>
    </vt:vector>
  </HeadingPairs>
  <TitlesOfParts>
    <vt:vector size="16" baseType="lpstr">
      <vt:lpstr>Écho</vt:lpstr>
      <vt:lpstr>1_Conception personnalisée</vt:lpstr>
      <vt:lpstr>Conception personnalisée</vt:lpstr>
      <vt:lpstr>FORMATION en vue du stage infirmier </vt:lpstr>
      <vt:lpstr>GESTION DES EXCRETA</vt:lpstr>
      <vt:lpstr>GESTION DES EXCRETA</vt:lpstr>
      <vt:lpstr>GESTION DES EXCRETA</vt:lpstr>
      <vt:lpstr>GESTION DES EXCRETA </vt:lpstr>
      <vt:lpstr>GESTION DES EXCRETA</vt:lpstr>
      <vt:lpstr>GESTION DES EXCRETA  </vt:lpstr>
      <vt:lpstr>GESTION DES EXCRETA </vt:lpstr>
      <vt:lpstr>GESTION DES EXCRETA</vt:lpstr>
      <vt:lpstr>GESTION DES EXCRETA</vt:lpstr>
      <vt:lpstr>GESTION DES EXCRETA</vt:lpstr>
      <vt:lpstr> GESTION DES EXCRETA</vt:lpstr>
      <vt:lpstr>GESTION DES EXCRETA 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Admin</dc:creator>
  <cp:lastModifiedBy>VEYRES PATRICIA CHU Nice</cp:lastModifiedBy>
  <cp:revision>1602</cp:revision>
  <cp:lastPrinted>2017-11-09T08:22:21Z</cp:lastPrinted>
  <dcterms:created xsi:type="dcterms:W3CDTF">2006-11-06T08:23:41Z</dcterms:created>
  <dcterms:modified xsi:type="dcterms:W3CDTF">2021-04-01T08:51:21Z</dcterms:modified>
</cp:coreProperties>
</file>