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1"/>
    <p:sldMasterId id="2147483661" r:id="rId2"/>
    <p:sldMasterId id="2147483660" r:id="rId3"/>
  </p:sldMasterIdLst>
  <p:notesMasterIdLst>
    <p:notesMasterId r:id="rId17"/>
  </p:notesMasterIdLst>
  <p:handoutMasterIdLst>
    <p:handoutMasterId r:id="rId18"/>
  </p:handoutMasterIdLst>
  <p:sldIdLst>
    <p:sldId id="458" r:id="rId4"/>
    <p:sldId id="439" r:id="rId5"/>
    <p:sldId id="460" r:id="rId6"/>
    <p:sldId id="459" r:id="rId7"/>
    <p:sldId id="441" r:id="rId8"/>
    <p:sldId id="440" r:id="rId9"/>
    <p:sldId id="433" r:id="rId10"/>
    <p:sldId id="442" r:id="rId11"/>
    <p:sldId id="443" r:id="rId12"/>
    <p:sldId id="444" r:id="rId13"/>
    <p:sldId id="461" r:id="rId14"/>
    <p:sldId id="456" r:id="rId15"/>
    <p:sldId id="317" r:id="rId16"/>
  </p:sldIdLst>
  <p:sldSz cx="9144000" cy="6858000" type="screen4x3"/>
  <p:notesSz cx="6794500" cy="9906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99"/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3250" autoAdjust="0"/>
  </p:normalViewPr>
  <p:slideViewPr>
    <p:cSldViewPr>
      <p:cViewPr varScale="1">
        <p:scale>
          <a:sx n="108" d="100"/>
          <a:sy n="108" d="100"/>
        </p:scale>
        <p:origin x="-171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notesViewPr>
    <p:cSldViewPr>
      <p:cViewPr varScale="1">
        <p:scale>
          <a:sx n="59" d="100"/>
          <a:sy n="59" d="100"/>
        </p:scale>
        <p:origin x="-11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t" anchorCtr="0" compatLnSpc="1">
            <a:prstTxWarp prst="textNoShape">
              <a:avLst/>
            </a:prstTxWarp>
          </a:bodyPr>
          <a:lstStyle>
            <a:lvl1pPr algn="r"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defTabSz="451746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0" tIns="46061" rIns="92120" bIns="46061" numCol="1" anchor="b" anchorCtr="0" compatLnSpc="1">
            <a:prstTxWarp prst="textNoShape">
              <a:avLst/>
            </a:prstTxWarp>
          </a:bodyPr>
          <a:lstStyle>
            <a:lvl1pPr algn="r" defTabSz="450850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EAFCE3-7BC1-40EF-9C92-913DAEDB080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2622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1"/>
          <p:cNvSpPr>
            <a:spLocks noChangeArrowheads="1"/>
          </p:cNvSpPr>
          <p:nvPr/>
        </p:nvSpPr>
        <p:spPr bwMode="auto">
          <a:xfrm>
            <a:off x="0" y="0"/>
            <a:ext cx="6794500" cy="9906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592" tIns="46295" rIns="92592" bIns="46295" anchor="ctr"/>
          <a:lstStyle>
            <a:lvl1pPr defTabSz="4445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013" indent="-282575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888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325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6763" indent="-227013" defTabSz="4445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39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511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83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65563" indent="-227013" defTabSz="444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48100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>
            <a:lvl1pPr algn="r"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12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3925" y="744538"/>
            <a:ext cx="4946650" cy="37115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06938"/>
            <a:ext cx="5434013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defTabSz="451746" eaLnBrk="1" hangingPunct="0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9133" algn="l"/>
                <a:tab pos="1456682" algn="l"/>
                <a:tab pos="2187401" algn="l"/>
                <a:tab pos="2916534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48100" y="940911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669" tIns="47148" rIns="90669" bIns="47148" numCol="1" anchor="b" anchorCtr="0" compatLnSpc="1">
            <a:prstTxWarp prst="textNoShape">
              <a:avLst/>
            </a:prstTxWarp>
          </a:bodyPr>
          <a:lstStyle>
            <a:lvl1pPr algn="r" defTabSz="450850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8663" algn="l"/>
                <a:tab pos="1455738" algn="l"/>
                <a:tab pos="2185988" algn="l"/>
                <a:tab pos="29162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8CF637D2-1523-425E-95D2-CC48471F8C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5030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5662BA01-A00A-44CF-B6FB-2087BA496B28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fr-FR" altLang="fr-FR" smtClean="0"/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59847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 smtClean="0"/>
          </a:p>
          <a:p>
            <a:r>
              <a:rPr lang="fr-FR" altLang="fr-FR" dirty="0" smtClean="0"/>
              <a:t>Exemple: 	</a:t>
            </a:r>
            <a:r>
              <a:rPr lang="fr-FR" altLang="fr-FR" b="1" i="1" dirty="0" smtClean="0">
                <a:solidFill>
                  <a:srgbClr val="FF0000"/>
                </a:solidFill>
              </a:rPr>
              <a:t>Staphylococcus aureus </a:t>
            </a:r>
            <a:r>
              <a:rPr lang="fr-FR" altLang="fr-FR" b="1" dirty="0" smtClean="0">
                <a:solidFill>
                  <a:srgbClr val="FF0000"/>
                </a:solidFill>
              </a:rPr>
              <a:t>, </a:t>
            </a:r>
            <a:r>
              <a:rPr lang="fr-FR" altLang="fr-FR" dirty="0" smtClean="0"/>
              <a:t>plusieurs semaines sur des surfaces sèches</a:t>
            </a:r>
            <a:endParaRPr lang="fr-FR" altLang="fr-FR" b="1" dirty="0" smtClean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altLang="fr-FR" b="1" dirty="0" smtClean="0">
                <a:solidFill>
                  <a:srgbClr val="FF0000"/>
                </a:solidFill>
              </a:rPr>
              <a:t>		</a:t>
            </a:r>
            <a:r>
              <a:rPr lang="fr-FR" altLang="fr-FR" b="1" i="1" dirty="0" smtClean="0">
                <a:solidFill>
                  <a:srgbClr val="FF0000"/>
                </a:solidFill>
              </a:rPr>
              <a:t>Pseudomonas </a:t>
            </a:r>
            <a:r>
              <a:rPr lang="fr-FR" altLang="fr-FR" b="1" i="1" dirty="0" err="1" smtClean="0">
                <a:solidFill>
                  <a:srgbClr val="FF0000"/>
                </a:solidFill>
              </a:rPr>
              <a:t>aeruginosa</a:t>
            </a:r>
            <a:r>
              <a:rPr lang="fr-FR" altLang="fr-FR" b="1" i="1" dirty="0" smtClean="0">
                <a:solidFill>
                  <a:srgbClr val="FF0000"/>
                </a:solidFill>
              </a:rPr>
              <a:t>, </a:t>
            </a:r>
            <a:r>
              <a:rPr lang="fr-FR" altLang="fr-FR" dirty="0" smtClean="0"/>
              <a:t>1 semaine sur surface humide</a:t>
            </a:r>
          </a:p>
          <a:p>
            <a:r>
              <a:rPr lang="fr-FR" altLang="fr-FR" dirty="0" smtClean="0"/>
              <a:t>d’où l’importance de l’entretien des surfaces.</a:t>
            </a:r>
          </a:p>
          <a:p>
            <a:endParaRPr lang="fr-FR" altLang="fr-FR" dirty="0" smtClean="0"/>
          </a:p>
        </p:txBody>
      </p:sp>
      <p:sp>
        <p:nvSpPr>
          <p:cNvPr id="86020" name="Espace réservé du numéro de diapositive 3"/>
          <p:cNvSpPr txBox="1">
            <a:spLocks noGrp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0267064E-40A3-4BD6-B73F-B56CC09BCE4D}" type="slidenum">
              <a:rPr lang="fr-FR" altLang="fr-FR">
                <a:solidFill>
                  <a:schemeClr val="tx1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fr-FR" alt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2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45561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6600" algn="l"/>
                <a:tab pos="1471613" algn="l"/>
                <a:tab pos="2208213" algn="l"/>
                <a:tab pos="29448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E48E7642-3662-4AA8-8373-3C1E1BC4432E}" type="slidenum">
              <a:rPr lang="fr-FR" altLang="fr-FR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13</a:t>
            </a:fld>
            <a:endParaRPr lang="fr-FR" altLang="fr-FR" smtClean="0"/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48238" cy="37131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6938"/>
            <a:ext cx="543560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120" tIns="46061" rIns="92120" bIns="46061" anchor="ctr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200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fr-FR" altLang="fr-FR" noProof="0" smtClean="0"/>
              <a:t>Cliquez pour modifier le style du titre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altLang="fr-FR" noProof="0" smtClean="0"/>
              <a:t>Cliquez pour modifier le style des sous-titres du masque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95513" y="6248400"/>
            <a:ext cx="4510087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72450" y="6165850"/>
            <a:ext cx="576263" cy="431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A1F5-F9CF-476F-A736-D47930D580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911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40A8A-26CC-4A78-ACD5-0450FEC7C0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422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170EC-EEFB-4567-915B-94B6B45748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864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D772-AB28-47A2-A30D-C1279D5D87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295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E6FFB-ACA2-4BBC-A3BF-194FDF1DFB3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871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B500D-2624-4999-B60B-B7D1D906F57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6488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9EB11-7629-4F67-BE3F-421A2A2F8E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834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B98A8-8B5D-4FB6-B225-C79C3FE913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687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52A1C-7E2D-440F-8271-522AE5B16B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39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A7D8D-A172-4C63-8DE8-40CB7063B4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16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19F12-BBF5-4E77-837A-8784883193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69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0584C-8B5D-43A8-B1FD-8001EA5972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407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7F008-D886-4943-8DD3-667415B38D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107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E700-E73C-4D09-B3B2-30C36319CAE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431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74BF-2102-4838-9C60-7243B0EA04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2161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81B6C-63BA-487B-AEA3-804A460171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4651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5029-3E2C-448D-8F50-8DCA99D47B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800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1DA6-38EC-48E4-86FF-C7E76E7D8D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7457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683AB-0D85-47F0-8B49-DC5EA6DA9A6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2867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52DFD-4DBD-4981-B253-2E102A4AD7E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9224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63C5-053B-4846-A05F-9D5FE1080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9826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2F8E-43E0-451F-A0CC-0B496A17DD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493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465DC-D42B-4725-928E-2E725220127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742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30535-D0E9-4A53-B205-E35C25BA0B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6405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B726-9BC0-4196-BF17-B5E4E62493D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9905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E111B-20B5-4AB1-9FD8-CB045DA901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60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5DE84-B9C4-4878-AC52-816D029D1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8151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683D-186C-4B0E-B666-E07F1D6076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090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8E91F-16BE-4B43-9613-DEEBA615AD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8007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B0ABC-8CF0-4F34-987F-8FCD28FD26D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2334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FABE-2BE3-4486-89FB-9889F008EB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35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81B8-C247-4220-A6EF-78DB3B10A8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192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972BA-53DC-405A-95CE-DD9A6CFE62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273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E4477-AE65-4646-91BC-F588253830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482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3DFE-F36D-442E-9B69-9072096962B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139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D496-7E5E-4DA9-AFCE-649C7068D71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863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BC059-EEEB-4AC3-A9FC-279C5DC699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786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6375" y="6248400"/>
            <a:ext cx="469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03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165850"/>
            <a:ext cx="649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5D2B6448-8D7F-4ED0-A756-107A805C15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31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2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033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9" r:id="rId1"/>
    <p:sldLayoutId id="2147486473" r:id="rId2"/>
    <p:sldLayoutId id="2147486474" r:id="rId3"/>
    <p:sldLayoutId id="2147486475" r:id="rId4"/>
    <p:sldLayoutId id="2147486476" r:id="rId5"/>
    <p:sldLayoutId id="2147486477" r:id="rId6"/>
    <p:sldLayoutId id="2147486478" r:id="rId7"/>
    <p:sldLayoutId id="2147486479" r:id="rId8"/>
    <p:sldLayoutId id="2147486480" r:id="rId9"/>
    <p:sldLayoutId id="2147486481" r:id="rId10"/>
    <p:sldLayoutId id="2147486482" r:id="rId11"/>
    <p:sldLayoutId id="2147486483" r:id="rId12"/>
    <p:sldLayoutId id="2147486484" r:id="rId13"/>
    <p:sldLayoutId id="2147486485" r:id="rId14"/>
    <p:sldLayoutId id="2147486486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2739E5-D07A-401A-8201-17D865DB367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7" r:id="rId1"/>
    <p:sldLayoutId id="2147486488" r:id="rId2"/>
    <p:sldLayoutId id="2147486489" r:id="rId3"/>
    <p:sldLayoutId id="2147486490" r:id="rId4"/>
    <p:sldLayoutId id="2147486491" r:id="rId5"/>
    <p:sldLayoutId id="2147486492" r:id="rId6"/>
    <p:sldLayoutId id="2147486493" r:id="rId7"/>
    <p:sldLayoutId id="2147486494" r:id="rId8"/>
    <p:sldLayoutId id="2147486495" r:id="rId9"/>
    <p:sldLayoutId id="2147486496" r:id="rId10"/>
    <p:sldLayoutId id="21474864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altLang="fr-FR"/>
              <a:t>Service d'Hygiène-CHU de Nice - Joëlle Dalmas - 2012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E829A5-CD0B-4A85-93E0-C85F0035D60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8" r:id="rId1"/>
    <p:sldLayoutId id="2147486499" r:id="rId2"/>
    <p:sldLayoutId id="2147486500" r:id="rId3"/>
    <p:sldLayoutId id="2147486501" r:id="rId4"/>
    <p:sldLayoutId id="2147486502" r:id="rId5"/>
    <p:sldLayoutId id="2147486503" r:id="rId6"/>
    <p:sldLayoutId id="2147486504" r:id="rId7"/>
    <p:sldLayoutId id="2147486505" r:id="rId8"/>
    <p:sldLayoutId id="2147486506" r:id="rId9"/>
    <p:sldLayoutId id="2147486507" r:id="rId10"/>
    <p:sldLayoutId id="21474865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mailto:dalmas.j@chu-nice.fr" TargetMode="External"/><Relationship Id="rId5" Type="http://schemas.openxmlformats.org/officeDocument/2006/relationships/image" Target="../media/image5.wmf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512" y="6197600"/>
            <a:ext cx="7632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fr-FR" altLang="fr-FR" sz="1800" dirty="0">
                <a:solidFill>
                  <a:schemeClr val="tx1"/>
                </a:solidFill>
              </a:rPr>
              <a:t>J. DALMAS (IDE) - CHU de Nice - </a:t>
            </a:r>
            <a:r>
              <a:rPr lang="fr-FR" altLang="fr-FR" sz="1800">
                <a:solidFill>
                  <a:schemeClr val="tx1"/>
                </a:solidFill>
              </a:rPr>
              <a:t>Service </a:t>
            </a:r>
            <a:r>
              <a:rPr lang="fr-FR" altLang="fr-FR" sz="1800" smtClean="0">
                <a:solidFill>
                  <a:schemeClr val="tx1"/>
                </a:solidFill>
              </a:rPr>
              <a:t>d’Hygiène</a:t>
            </a:r>
            <a:endParaRPr lang="fr-FR" altLang="fr-FR" sz="1800" dirty="0">
              <a:solidFill>
                <a:schemeClr val="tx1"/>
              </a:solidFill>
            </a:endParaRPr>
          </a:p>
        </p:txBody>
      </p:sp>
      <p:sp>
        <p:nvSpPr>
          <p:cNvPr id="7173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CCE4A29-DCA2-4321-B6BD-F51A5942E504}" type="slidenum">
              <a:rPr lang="fr-FR" altLang="fr-FR" smtClean="0"/>
              <a:pPr/>
              <a:t>1</a:t>
            </a:fld>
            <a:endParaRPr lang="fr-FR" altLang="fr-FR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609628" y="4298682"/>
            <a:ext cx="826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LES PRECAUTIONS STANDARD</a:t>
            </a:r>
          </a:p>
          <a:p>
            <a:r>
              <a:rPr lang="fr-FR" sz="2400" b="1" dirty="0">
                <a:latin typeface="Comic Sans MS" panose="030F0702030302020204" pitchFamily="66" charset="0"/>
              </a:rPr>
              <a:t>7</a:t>
            </a:r>
            <a:r>
              <a:rPr lang="fr-FR" sz="2400" b="1" baseline="30000" dirty="0" smtClean="0">
                <a:latin typeface="Comic Sans MS" panose="030F0702030302020204" pitchFamily="66" charset="0"/>
              </a:rPr>
              <a:t>ème</a:t>
            </a:r>
            <a:r>
              <a:rPr lang="fr-FR" sz="2400" b="1" dirty="0" smtClean="0">
                <a:latin typeface="Comic Sans MS" panose="030F0702030302020204" pitchFamily="66" charset="0"/>
              </a:rPr>
              <a:t> session </a:t>
            </a:r>
            <a:endParaRPr lang="fr-FR" sz="2400" dirty="0" smtClean="0">
              <a:latin typeface="Comic Sans MS" panose="030F0702030302020204" pitchFamily="66" charset="0"/>
            </a:endParaRPr>
          </a:p>
          <a:p>
            <a:r>
              <a:rPr lang="fr-FR" sz="2400" dirty="0" smtClean="0">
                <a:latin typeface="Comic Sans MS" panose="030F0702030302020204" pitchFamily="66" charset="0"/>
              </a:rPr>
              <a:t>Axe 7 : Gestion de l’environnement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913" y="6076950"/>
            <a:ext cx="609600" cy="609600"/>
          </a:xfrm>
          <a:prstGeom prst="rect">
            <a:avLst/>
          </a:prstGeom>
        </p:spPr>
      </p:pic>
      <p:sp>
        <p:nvSpPr>
          <p:cNvPr id="8" name="Titre 7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FORMATION en vue du stage infirmier</a:t>
            </a:r>
            <a:br>
              <a:rPr lang="fr-FR" altLang="fr-FR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altLang="fr-FR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21358"/>
      </p:ext>
    </p:extLst>
  </p:cSld>
  <p:clrMapOvr>
    <a:masterClrMapping/>
  </p:clrMapOvr>
  <p:transition spd="med" advTm="3890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DÉCHETS 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90115" name="Espace réservé du contenu 2"/>
          <p:cNvSpPr>
            <a:spLocks noGrp="1"/>
          </p:cNvSpPr>
          <p:nvPr>
            <p:ph idx="1"/>
          </p:nvPr>
        </p:nvSpPr>
        <p:spPr>
          <a:xfrm>
            <a:off x="1668462" y="1905000"/>
            <a:ext cx="7007225" cy="4953000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400" dirty="0" smtClean="0">
                <a:latin typeface="Comic Sans MS" panose="030F0702030302020204" pitchFamily="66" charset="0"/>
              </a:rPr>
              <a:t>Sac de déchets </a:t>
            </a:r>
            <a:r>
              <a:rPr lang="fr-FR" altLang="fr-FR" sz="2400" b="1" dirty="0" smtClean="0">
                <a:latin typeface="Comic Sans MS" panose="030F0702030302020204" pitchFamily="66" charset="0"/>
              </a:rPr>
              <a:t>adapté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à la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filière d’élimination</a:t>
            </a: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9011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5635E67-08CB-4725-9CE9-976FA01511F6}" type="slidenum">
              <a:rPr lang="fr-FR" altLang="fr-FR" smtClean="0"/>
              <a:pPr/>
              <a:t>10</a:t>
            </a:fld>
            <a:endParaRPr lang="fr-FR" altLang="fr-FR" smtClean="0"/>
          </a:p>
        </p:txBody>
      </p:sp>
      <p:pic>
        <p:nvPicPr>
          <p:cNvPr id="90117" name="Picture 9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85344"/>
            <a:ext cx="208915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8" name="Picture 2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17628"/>
            <a:ext cx="17430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9" name="ZoneTexte 6"/>
          <p:cNvSpPr txBox="1">
            <a:spLocks noChangeArrowheads="1"/>
          </p:cNvSpPr>
          <p:nvPr/>
        </p:nvSpPr>
        <p:spPr bwMode="auto">
          <a:xfrm>
            <a:off x="1752538" y="4949283"/>
            <a:ext cx="26875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b="1" dirty="0">
                <a:latin typeface="Comic Sans MS" panose="030F0702030302020204" pitchFamily="66" charset="0"/>
              </a:rPr>
              <a:t>Sac jaune </a:t>
            </a:r>
          </a:p>
          <a:p>
            <a:pPr algn="ctr"/>
            <a:r>
              <a:rPr lang="fr-FR" altLang="fr-FR" b="1" dirty="0">
                <a:latin typeface="Comic Sans MS" panose="030F0702030302020204" pitchFamily="66" charset="0"/>
              </a:rPr>
              <a:t>D</a:t>
            </a:r>
            <a:r>
              <a:rPr lang="fr-FR" altLang="fr-FR" dirty="0">
                <a:latin typeface="Comic Sans MS" panose="030F0702030302020204" pitchFamily="66" charset="0"/>
              </a:rPr>
              <a:t>échets de </a:t>
            </a:r>
            <a:r>
              <a:rPr lang="fr-FR" altLang="fr-FR" b="1" dirty="0" smtClean="0">
                <a:latin typeface="Comic Sans MS" panose="030F0702030302020204" pitchFamily="66" charset="0"/>
              </a:rPr>
              <a:t>S</a:t>
            </a:r>
            <a:r>
              <a:rPr lang="fr-FR" altLang="fr-FR" dirty="0" smtClean="0">
                <a:latin typeface="Comic Sans MS" panose="030F0702030302020204" pitchFamily="66" charset="0"/>
              </a:rPr>
              <a:t>oins à </a:t>
            </a:r>
            <a:endParaRPr lang="fr-FR" altLang="fr-FR" dirty="0">
              <a:latin typeface="Comic Sans MS" panose="030F0702030302020204" pitchFamily="66" charset="0"/>
            </a:endParaRPr>
          </a:p>
          <a:p>
            <a:pPr algn="ctr"/>
            <a:r>
              <a:rPr lang="fr-FR" altLang="fr-FR" b="1" dirty="0" smtClean="0">
                <a:latin typeface="Comic Sans MS" panose="030F0702030302020204" pitchFamily="66" charset="0"/>
              </a:rPr>
              <a:t>R</a:t>
            </a:r>
            <a:r>
              <a:rPr lang="fr-FR" altLang="fr-FR" dirty="0" smtClean="0">
                <a:latin typeface="Comic Sans MS" panose="030F0702030302020204" pitchFamily="66" charset="0"/>
              </a:rPr>
              <a:t>isques </a:t>
            </a:r>
            <a:r>
              <a:rPr lang="fr-FR" altLang="fr-FR" b="1" dirty="0" smtClean="0">
                <a:latin typeface="Comic Sans MS" panose="030F0702030302020204" pitchFamily="66" charset="0"/>
              </a:rPr>
              <a:t>I</a:t>
            </a:r>
            <a:r>
              <a:rPr lang="fr-FR" altLang="fr-FR" dirty="0" smtClean="0">
                <a:latin typeface="Comic Sans MS" panose="030F0702030302020204" pitchFamily="66" charset="0"/>
              </a:rPr>
              <a:t>nfectieux    et Assimilés</a:t>
            </a:r>
            <a:endParaRPr lang="fr-FR" altLang="fr-FR" dirty="0">
              <a:latin typeface="Comic Sans MS" panose="030F0702030302020204" pitchFamily="66" charset="0"/>
            </a:endParaRPr>
          </a:p>
          <a:p>
            <a:pPr algn="ctr"/>
            <a:r>
              <a:rPr lang="fr-FR" altLang="fr-FR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DASRIA</a:t>
            </a:r>
            <a:endParaRPr lang="fr-FR" altLang="fr-FR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0120" name="ZoneTexte 8"/>
          <p:cNvSpPr txBox="1">
            <a:spLocks noChangeArrowheads="1"/>
          </p:cNvSpPr>
          <p:nvPr/>
        </p:nvSpPr>
        <p:spPr bwMode="auto">
          <a:xfrm>
            <a:off x="5179750" y="4929900"/>
            <a:ext cx="280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b="1" dirty="0">
                <a:latin typeface="Comic Sans MS" panose="030F0702030302020204" pitchFamily="66" charset="0"/>
              </a:rPr>
              <a:t>Sac noir </a:t>
            </a:r>
          </a:p>
          <a:p>
            <a:pPr algn="ctr"/>
            <a:r>
              <a:rPr lang="fr-FR" altLang="fr-FR" b="1" dirty="0">
                <a:latin typeface="Comic Sans MS" panose="030F0702030302020204" pitchFamily="66" charset="0"/>
              </a:rPr>
              <a:t>D</a:t>
            </a:r>
            <a:r>
              <a:rPr lang="fr-FR" altLang="fr-FR" dirty="0">
                <a:latin typeface="Comic Sans MS" panose="030F0702030302020204" pitchFamily="66" charset="0"/>
              </a:rPr>
              <a:t>échets </a:t>
            </a:r>
            <a:r>
              <a:rPr lang="fr-FR" altLang="fr-FR" b="1" dirty="0">
                <a:latin typeface="Comic Sans MS" panose="030F0702030302020204" pitchFamily="66" charset="0"/>
              </a:rPr>
              <a:t>A</a:t>
            </a:r>
            <a:r>
              <a:rPr lang="fr-FR" altLang="fr-FR" dirty="0">
                <a:latin typeface="Comic Sans MS" panose="030F0702030302020204" pitchFamily="66" charset="0"/>
              </a:rPr>
              <a:t>ssimilables</a:t>
            </a:r>
          </a:p>
          <a:p>
            <a:pPr algn="ctr"/>
            <a:r>
              <a:rPr lang="fr-FR" altLang="fr-FR" dirty="0">
                <a:latin typeface="Comic Sans MS" panose="030F0702030302020204" pitchFamily="66" charset="0"/>
              </a:rPr>
              <a:t>aux </a:t>
            </a:r>
            <a:r>
              <a:rPr lang="fr-FR" altLang="fr-FR" b="1" dirty="0">
                <a:latin typeface="Comic Sans MS" panose="030F0702030302020204" pitchFamily="66" charset="0"/>
              </a:rPr>
              <a:t>O</a:t>
            </a:r>
            <a:r>
              <a:rPr lang="fr-FR" altLang="fr-FR" dirty="0">
                <a:latin typeface="Comic Sans MS" panose="030F0702030302020204" pitchFamily="66" charset="0"/>
              </a:rPr>
              <a:t>rdures </a:t>
            </a:r>
            <a:r>
              <a:rPr lang="fr-FR" altLang="fr-FR" b="1" dirty="0">
                <a:latin typeface="Comic Sans MS" panose="030F0702030302020204" pitchFamily="66" charset="0"/>
              </a:rPr>
              <a:t>M</a:t>
            </a:r>
            <a:r>
              <a:rPr lang="fr-FR" altLang="fr-FR" dirty="0">
                <a:latin typeface="Comic Sans MS" panose="030F0702030302020204" pitchFamily="66" charset="0"/>
              </a:rPr>
              <a:t>énagères</a:t>
            </a:r>
          </a:p>
          <a:p>
            <a:pPr algn="ctr"/>
            <a:r>
              <a:rPr lang="fr-FR" altLang="fr-FR" b="1" dirty="0">
                <a:solidFill>
                  <a:srgbClr val="C00000"/>
                </a:solidFill>
                <a:latin typeface="Comic Sans MS" panose="030F0702030302020204" pitchFamily="66" charset="0"/>
              </a:rPr>
              <a:t>DAOM</a:t>
            </a:r>
          </a:p>
        </p:txBody>
      </p:sp>
      <p:pic>
        <p:nvPicPr>
          <p:cNvPr id="2" name="media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1194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5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</a:t>
            </a:r>
            <a:r>
              <a:rPr lang="fr-FR" altLang="fr-FR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DES </a:t>
            </a:r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DÉCHETS 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2095435"/>
            <a:ext cx="7168058" cy="4762565"/>
          </a:xfrm>
        </p:spPr>
        <p:txBody>
          <a:bodyPr/>
          <a:lstStyle/>
          <a:p>
            <a:pPr marL="360000" indent="0">
              <a:buNone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Il convient de s’orienter vers des filières d’élimination permettant 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de concilier 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</a:t>
            </a:r>
          </a:p>
          <a:p>
            <a:pPr marL="360000" indent="0">
              <a:buNone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la sécurité des professionnels, 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 non-contamination de l’environnement,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 le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développement durable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Comic Sans MS" panose="030F0702030302020204" pitchFamily="66" charset="0"/>
            </a:endParaRPr>
          </a:p>
          <a:p>
            <a:pPr marL="360000" indent="0">
              <a:buNone/>
              <a:defRPr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2A6EA23-8ED1-4BC3-9C84-E07913D936DD}" type="slidenum">
              <a:rPr lang="fr-FR" altLang="fr-FR" smtClean="0"/>
              <a:pPr/>
              <a:t>11</a:t>
            </a:fld>
            <a:endParaRPr lang="fr-FR" altLang="fr-FR" smtClean="0"/>
          </a:p>
        </p:txBody>
      </p:sp>
      <p:pic>
        <p:nvPicPr>
          <p:cNvPr id="2" name="media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9359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8072"/>
      </p:ext>
    </p:extLst>
  </p:cSld>
  <p:clrMapOvr>
    <a:masterClrMapping/>
  </p:clrMapOvr>
  <p:transition spd="slow" advTm="5461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u contenu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4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Nouveau en annexe 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fr-FR" altLang="fr-FR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Une fiche éléments de réflexion -Développement durable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z="2400" b="1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fr-FR" altLang="fr-FR" sz="240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 stratégie de mise en œuvre des    Précautions Standard tient compte de l’impact environnemental dans la mesure du possible 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1139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693A48A-8668-4EA1-8DEA-0BFEC794F106}" type="slidenum">
              <a:rPr lang="fr-FR" altLang="fr-FR" smtClean="0"/>
              <a:pPr/>
              <a:t>12</a:t>
            </a:fld>
            <a:endParaRPr lang="fr-FR" altLang="fr-FR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  <a:t>DÉVELOPPEMENT DURABLE/PS </a:t>
            </a:r>
            <a:br>
              <a:rPr lang="fr-FR" altLang="fr-FR" sz="3200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fr-FR" altLang="fr-FR" sz="3200" cap="all" dirty="0" smtClean="0">
              <a:solidFill>
                <a:srgbClr val="C00000"/>
              </a:solidFill>
            </a:endParaRPr>
          </a:p>
        </p:txBody>
      </p:sp>
      <p:pic>
        <p:nvPicPr>
          <p:cNvPr id="2" name="media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366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946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body"/>
          </p:nvPr>
        </p:nvSpPr>
        <p:spPr>
          <a:xfrm>
            <a:off x="250825" y="620713"/>
            <a:ext cx="8785225" cy="61214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marL="3175" indent="-3175" algn="ctr" eaLnBrk="1" hangingPunct="1">
              <a:spcBef>
                <a:spcPts val="800"/>
              </a:spcBef>
              <a:buSzPct val="70000"/>
              <a:tabLst>
                <a:tab pos="93663" algn="l"/>
                <a:tab pos="44926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fr-FR" altLang="fr-FR" sz="40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Merci pour votre attention</a:t>
            </a:r>
          </a:p>
          <a:p>
            <a:pPr marL="3175" indent="-3175" algn="ctr" eaLnBrk="1" hangingPunct="1">
              <a:spcBef>
                <a:spcPts val="800"/>
              </a:spcBef>
              <a:buSzPct val="70000"/>
              <a:tabLst>
                <a:tab pos="93663" algn="l"/>
                <a:tab pos="44926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fr-FR" altLang="fr-FR" sz="33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75" indent="-3175" algn="ctr" eaLnBrk="1" hangingPunct="1">
              <a:spcBef>
                <a:spcPts val="700"/>
              </a:spcBef>
              <a:buSzPct val="70000"/>
              <a:tabLst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fr-FR" altLang="fr-FR" sz="3600" i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3175" indent="-3175" algn="ctr" eaLnBrk="1" hangingPunct="1">
              <a:spcBef>
                <a:spcPts val="700"/>
              </a:spcBef>
              <a:buSzPct val="70000"/>
              <a:tabLst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fr-FR" altLang="fr-FR" sz="36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Bon courage et bonne chance </a:t>
            </a:r>
            <a:r>
              <a:rPr lang="fr-FR" altLang="fr-FR" sz="3600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!</a:t>
            </a:r>
            <a:endParaRPr lang="fr-FR" altLang="fr-FR" sz="3600" i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31" y="3429000"/>
            <a:ext cx="193675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2A6C43C-2CD5-4170-9C99-043D9682475B}" type="slidenum">
              <a:rPr lang="fr-FR" altLang="fr-FR" smtClean="0"/>
              <a:pPr/>
              <a:t>13</a:t>
            </a:fld>
            <a:endParaRPr lang="fr-FR" altLang="fr-FR" smtClean="0"/>
          </a:p>
        </p:txBody>
      </p:sp>
      <p:sp>
        <p:nvSpPr>
          <p:cNvPr id="2" name="Rectangle 1"/>
          <p:cNvSpPr/>
          <p:nvPr/>
        </p:nvSpPr>
        <p:spPr>
          <a:xfrm>
            <a:off x="3312275" y="5842828"/>
            <a:ext cx="2662324" cy="379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latin typeface="Comic Sans MS" panose="030F0702030302020204" pitchFamily="66" charset="0"/>
                <a:hlinkClick r:id="rId6"/>
              </a:rPr>
              <a:t>dalmas.j@chu-nice.fr</a:t>
            </a:r>
            <a:endParaRPr lang="fr-FR" dirty="0"/>
          </a:p>
        </p:txBody>
      </p:sp>
      <p:pic>
        <p:nvPicPr>
          <p:cNvPr id="4" name="media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4130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 l’ENVIRONNEMENT</a:t>
            </a:r>
          </a:p>
        </p:txBody>
      </p:sp>
      <p:sp>
        <p:nvSpPr>
          <p:cNvPr id="82946" name="Espace réservé du contenu 2"/>
          <p:cNvSpPr>
            <a:spLocks noGrp="1"/>
          </p:cNvSpPr>
          <p:nvPr>
            <p:ph idx="1"/>
          </p:nvPr>
        </p:nvSpPr>
        <p:spPr>
          <a:xfrm>
            <a:off x="899592" y="1905000"/>
            <a:ext cx="7010400" cy="4114800"/>
          </a:xfrm>
        </p:spPr>
        <p:txBody>
          <a:bodyPr anchor="ctr"/>
          <a:lstStyle/>
          <a:p>
            <a:pPr marL="0" indent="0" algn="ctr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fr-FR" alt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L’environnement signifie                                      « le milieu, tout ce qui entoure le patient »</a:t>
            </a:r>
          </a:p>
          <a:p>
            <a:pPr marL="0" indent="0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 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un élément </a:t>
            </a: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important de la prévention des Infections Associées aux Soins (IAS) »</a:t>
            </a:r>
          </a:p>
          <a:p>
            <a:pPr marL="0" indent="0">
              <a:buNone/>
            </a:pPr>
            <a:r>
              <a:rPr lang="fr-FR" altLang="fr-FR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   Précautions </a:t>
            </a:r>
            <a:r>
              <a:rPr lang="fr-FR" altLang="fr-F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standard (SF2H)-p </a:t>
            </a:r>
            <a:r>
              <a:rPr lang="fr-FR" altLang="fr-FR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57</a:t>
            </a:r>
          </a:p>
          <a:p>
            <a:pPr marL="0" indent="0">
              <a:buNone/>
            </a:pPr>
            <a:endParaRPr lang="fr-FR" altLang="fr-FR" sz="20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      Objectif principal</a:t>
            </a:r>
          </a:p>
          <a:p>
            <a:pPr marL="0" indent="0"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«  réduction des réservoirs environnementaux »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altLang="fr-FR" sz="2000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0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</p:txBody>
      </p:sp>
      <p:sp>
        <p:nvSpPr>
          <p:cNvPr id="8294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9F849548-043F-435B-B661-7E4C8DAE4D5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e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71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u contenu 2"/>
          <p:cNvSpPr>
            <a:spLocks noGrp="1"/>
          </p:cNvSpPr>
          <p:nvPr>
            <p:ph idx="1"/>
          </p:nvPr>
        </p:nvSpPr>
        <p:spPr>
          <a:xfrm>
            <a:off x="1331640" y="1717675"/>
            <a:ext cx="7704856" cy="4879975"/>
          </a:xfrm>
        </p:spPr>
        <p:txBody>
          <a:bodyPr anchor="t"/>
          <a:lstStyle/>
          <a:p>
            <a:pPr marL="0" indent="0">
              <a:buNone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Réservoirs environnementaux de micro-organismes :</a:t>
            </a:r>
          </a:p>
          <a:p>
            <a:pPr marL="0" indent="0"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 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matériel médical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ventilation assistée, endoscopes et autres matériels…(EBLSE…)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les surfaces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(Acinetobacter </a:t>
            </a: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aumannii…)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’air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( 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Aspergillus </a:t>
            </a:r>
            <a:r>
              <a:rPr lang="fr-FR" altLang="fr-FR" sz="24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fumigatus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l’eau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Pseudomonas aeruginosa, </a:t>
            </a:r>
            <a:r>
              <a:rPr lang="fr-FR" altLang="fr-FR" sz="24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Légionella</a:t>
            </a:r>
            <a:r>
              <a:rPr lang="fr-FR" altLang="fr-FR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pneumophila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 linge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es déchets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….</a:t>
            </a:r>
          </a:p>
          <a:p>
            <a:pPr marL="0" indent="0" algn="just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</p:txBody>
      </p:sp>
      <p:sp>
        <p:nvSpPr>
          <p:cNvPr id="8294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9F849548-043F-435B-B661-7E4C8DAE4D5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 l’ENVIRONNEMENT</a:t>
            </a:r>
          </a:p>
        </p:txBody>
      </p:sp>
      <p:pic>
        <p:nvPicPr>
          <p:cNvPr id="6" name="me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570" y="6013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95289"/>
      </p:ext>
    </p:extLst>
  </p:cSld>
  <p:clrMapOvr>
    <a:masterClrMapping/>
  </p:clrMapOvr>
  <p:transition spd="slow" advTm="3671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u contenu 2"/>
          <p:cNvSpPr>
            <a:spLocks noGrp="1"/>
          </p:cNvSpPr>
          <p:nvPr>
            <p:ph idx="1"/>
          </p:nvPr>
        </p:nvSpPr>
        <p:spPr>
          <a:xfrm>
            <a:off x="1403350" y="1916113"/>
            <a:ext cx="7129463" cy="4681537"/>
          </a:xfrm>
        </p:spPr>
        <p:txBody>
          <a:bodyPr anchor="ctr"/>
          <a:lstStyle/>
          <a:p>
            <a:pPr marL="0" indent="0" algn="just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R29.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Manipuler avec 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équipements de protection individuelle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adaptés tout </a:t>
            </a:r>
            <a:r>
              <a:rPr lang="fr-FR" altLang="fr-FR" sz="2400" b="1" dirty="0" smtClean="0">
                <a:latin typeface="Comic Sans MS" panose="030F0702030302020204" pitchFamily="66" charset="0"/>
              </a:rPr>
              <a:t>matériel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 (linge, déchets, dispositif médical…) </a:t>
            </a:r>
            <a:r>
              <a:rPr lang="fr-FR" altLang="fr-FR" sz="2400" b="1" dirty="0" smtClean="0">
                <a:latin typeface="Comic Sans MS" panose="030F0702030302020204" pitchFamily="66" charset="0"/>
              </a:rPr>
              <a:t>visiblement souillé 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ou potentiellement contaminé par du sang ou tout autre produit biologique d’origine humaine.</a:t>
            </a:r>
          </a:p>
          <a:p>
            <a:pPr marL="0" indent="0" algn="just">
              <a:buFontTx/>
              <a:buNone/>
            </a:pPr>
            <a:endParaRPr lang="fr-FR" altLang="fr-FR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dirty="0" smtClean="0">
              <a:latin typeface="Comic Sans MS" panose="030F0702030302020204" pitchFamily="66" charset="0"/>
            </a:endParaRPr>
          </a:p>
        </p:txBody>
      </p:sp>
      <p:sp>
        <p:nvSpPr>
          <p:cNvPr id="8294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9F849548-043F-435B-B661-7E4C8DAE4D57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 L’ENVIRONNEMENT</a:t>
            </a:r>
          </a:p>
        </p:txBody>
      </p:sp>
      <p:pic>
        <p:nvPicPr>
          <p:cNvPr id="2" name="me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5988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9602"/>
      </p:ext>
    </p:extLst>
  </p:cSld>
  <p:clrMapOvr>
    <a:masterClrMapping/>
  </p:clrMapOvr>
  <p:transition spd="slow" advTm="3671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ENTRETIEN DU MAT</a:t>
            </a:r>
            <a:r>
              <a:rPr lang="fr-FR" altLang="fr-FR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É</a:t>
            </a:r>
            <a:r>
              <a:rPr lang="fr-FR" altLang="fr-FR" sz="3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RIEL / DISPOSITIFS M</a:t>
            </a:r>
            <a:r>
              <a:rPr lang="fr-FR" altLang="fr-FR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É</a:t>
            </a:r>
            <a:r>
              <a:rPr lang="fr-FR" altLang="fr-FR" sz="3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DICAUX</a:t>
            </a:r>
            <a:endParaRPr lang="fr-FR" altLang="fr-FR" sz="3000" dirty="0" smtClean="0">
              <a:solidFill>
                <a:srgbClr val="C00000"/>
              </a:solidFill>
            </a:endParaRPr>
          </a:p>
        </p:txBody>
      </p:sp>
      <p:sp>
        <p:nvSpPr>
          <p:cNvPr id="87043" name="Espace réservé du contenu 2"/>
          <p:cNvSpPr>
            <a:spLocks noGrp="1"/>
          </p:cNvSpPr>
          <p:nvPr>
            <p:ph idx="1"/>
          </p:nvPr>
        </p:nvSpPr>
        <p:spPr>
          <a:xfrm>
            <a:off x="1547813" y="2133600"/>
            <a:ext cx="7272337" cy="4114800"/>
          </a:xfrm>
        </p:spPr>
        <p:txBody>
          <a:bodyPr anchor="ctr"/>
          <a:lstStyle/>
          <a:p>
            <a:pPr marL="0" indent="0" algn="just">
              <a:buFont typeface="Wingdings" panose="05000000000000000000" pitchFamily="2" charset="2"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R30.</a:t>
            </a:r>
            <a:r>
              <a:rPr lang="fr-FR" altLang="fr-FR" sz="2400" b="1" dirty="0" smtClean="0">
                <a:latin typeface="Comic Sans MS" panose="030F0702030302020204" pitchFamily="66" charset="0"/>
              </a:rPr>
              <a:t>Matériel ou dispositif médical réutilisable </a:t>
            </a:r>
            <a:r>
              <a:rPr lang="fr-FR" altLang="fr-FR" sz="2400" b="1" dirty="0" smtClean="0"/>
              <a:t>: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fr-FR" altLang="fr-FR" sz="24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avant utilisation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, vérifier que le matériel a subi une procédure d’entretien appropriée au niveau requis (non critique, semi-critique, critique)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latin typeface="Comic Sans MS" panose="030F0702030302020204" pitchFamily="66" charset="0"/>
              </a:rPr>
              <a:t> 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après utilisation</a:t>
            </a:r>
            <a:r>
              <a:rPr lang="fr-FR" altLang="fr-FR" sz="2400" dirty="0" smtClean="0">
                <a:latin typeface="Comic Sans MS" panose="030F0702030302020204" pitchFamily="66" charset="0"/>
              </a:rPr>
              <a:t>, nettoyer et/ou désinfecter le matériel avec une procédure appropriée.    </a:t>
            </a:r>
          </a:p>
        </p:txBody>
      </p:sp>
      <p:sp>
        <p:nvSpPr>
          <p:cNvPr id="87044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307156C-1B75-4CB8-8F6E-2528B7DF60BB}" type="slidenum">
              <a:rPr lang="fr-FR" altLang="fr-FR" smtClean="0"/>
              <a:pPr/>
              <a:t>5</a:t>
            </a:fld>
            <a:endParaRPr lang="fr-FR" altLang="fr-FR" smtClean="0"/>
          </a:p>
        </p:txBody>
      </p:sp>
      <p:pic>
        <p:nvPicPr>
          <p:cNvPr id="3" name="me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8194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563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DES SURFACES</a:t>
            </a:r>
          </a:p>
        </p:txBody>
      </p:sp>
      <p:sp>
        <p:nvSpPr>
          <p:cNvPr id="83971" name="Espace réservé du contenu 2"/>
          <p:cNvSpPr>
            <a:spLocks noGrp="1"/>
          </p:cNvSpPr>
          <p:nvPr>
            <p:ph idx="1"/>
          </p:nvPr>
        </p:nvSpPr>
        <p:spPr>
          <a:xfrm>
            <a:off x="1320638" y="1917700"/>
            <a:ext cx="7607461" cy="4114800"/>
          </a:xfrm>
        </p:spPr>
        <p:txBody>
          <a:bodyPr anchor="ctr"/>
          <a:lstStyle/>
          <a:p>
            <a:pPr marL="0" indent="0" algn="just">
              <a:buFontTx/>
              <a:buNone/>
            </a:pPr>
            <a:endParaRPr lang="fr-FR" altLang="fr-FR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endParaRPr lang="fr-FR" altLang="fr-FR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just">
              <a:buFontTx/>
              <a:buNone/>
            </a:pP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R31.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Procéder au nettoyage et/ou à la désinfection :</a:t>
            </a:r>
          </a:p>
          <a:p>
            <a:pPr marL="0" indent="0" algn="just">
              <a:buFontTx/>
              <a:buNone/>
            </a:pP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l’environnement proche du patient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(table de chevet, adaptable, lit…),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des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surfaces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fréquemment utilisées 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(poignets de porte, sanitaires…)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des</a:t>
            </a:r>
            <a:r>
              <a:rPr lang="fr-FR" altLang="fr-FR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locaux </a:t>
            </a:r>
            <a:r>
              <a:rPr lang="fr-FR" altLang="fr-FR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( sols…) </a:t>
            </a:r>
            <a:endParaRPr lang="fr-FR" alt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S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elon des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procédures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et des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fréquences</a:t>
            </a:r>
            <a:r>
              <a:rPr lang="fr-FR" alt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adaptées</a:t>
            </a:r>
            <a:r>
              <a:rPr lang="fr-FR" alt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FontTx/>
              <a:buNone/>
            </a:pPr>
            <a:endParaRPr lang="fr-FR" altLang="fr-FR" sz="2400" dirty="0" smtClean="0">
              <a:latin typeface="Comic Sans MS" panose="030F0702030302020204" pitchFamily="66" charset="0"/>
            </a:endParaRPr>
          </a:p>
        </p:txBody>
      </p:sp>
      <p:sp>
        <p:nvSpPr>
          <p:cNvPr id="8397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7D919F48-199C-4AD5-8E0A-8F5F23CAC208}" type="slidenum">
              <a:rPr lang="fr-FR" altLang="fr-FR" sz="14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fr-FR" altLang="fr-FR" sz="1400" smtClean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me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194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16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/>
          <p:cNvSpPr>
            <a:spLocks noGrp="1"/>
          </p:cNvSpPr>
          <p:nvPr>
            <p:ph type="title" idx="4294967295"/>
          </p:nvPr>
        </p:nvSpPr>
        <p:spPr>
          <a:xfrm>
            <a:off x="1541463" y="173038"/>
            <a:ext cx="7854950" cy="1527175"/>
          </a:xfrm>
        </p:spPr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DE L’ENVIRONNEMENT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1196975"/>
            <a:ext cx="8210550" cy="5535613"/>
          </a:xfrm>
          <a:solidFill>
            <a:schemeClr val="bg2"/>
          </a:solidFill>
        </p:spPr>
      </p:pic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503238" y="1196975"/>
            <a:ext cx="3384550" cy="1057275"/>
          </a:xfrm>
          <a:prstGeom prst="wedgeRectCallout">
            <a:avLst>
              <a:gd name="adj1" fmla="val 58106"/>
              <a:gd name="adj2" fmla="val 21660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 i="1" dirty="0">
                <a:solidFill>
                  <a:schemeClr val="tx1"/>
                </a:solidFill>
                <a:latin typeface="Calibri" panose="020F0502020204030204" pitchFamily="34" charset="0"/>
              </a:rPr>
              <a:t>Escherichia coli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1,5 heure à 16 mois sur des surfaces inertes sèches</a:t>
            </a:r>
          </a:p>
        </p:txBody>
      </p:sp>
      <p:sp>
        <p:nvSpPr>
          <p:cNvPr id="84997" name="Oval 10"/>
          <p:cNvSpPr>
            <a:spLocks noChangeArrowheads="1"/>
          </p:cNvSpPr>
          <p:nvPr/>
        </p:nvSpPr>
        <p:spPr bwMode="auto">
          <a:xfrm>
            <a:off x="4443413" y="4095750"/>
            <a:ext cx="215900" cy="1047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4998" name="Oval 11"/>
          <p:cNvSpPr>
            <a:spLocks noChangeArrowheads="1"/>
          </p:cNvSpPr>
          <p:nvPr/>
        </p:nvSpPr>
        <p:spPr bwMode="auto">
          <a:xfrm>
            <a:off x="2708275" y="5937250"/>
            <a:ext cx="144463" cy="1444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4999" name="Oval 12"/>
          <p:cNvSpPr>
            <a:spLocks noChangeArrowheads="1"/>
          </p:cNvSpPr>
          <p:nvPr/>
        </p:nvSpPr>
        <p:spPr bwMode="auto">
          <a:xfrm flipV="1">
            <a:off x="4073525" y="4079875"/>
            <a:ext cx="284163" cy="603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0" name="Rectangle 3"/>
          <p:cNvSpPr>
            <a:spLocks noChangeArrowheads="1"/>
          </p:cNvSpPr>
          <p:nvPr/>
        </p:nvSpPr>
        <p:spPr bwMode="auto">
          <a:xfrm>
            <a:off x="5934075" y="1196975"/>
            <a:ext cx="2754313" cy="963613"/>
          </a:xfrm>
          <a:prstGeom prst="wedgeRectCallout">
            <a:avLst>
              <a:gd name="adj1" fmla="val -71333"/>
              <a:gd name="adj2" fmla="val 119449"/>
            </a:avLst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Virus influenza (grippe)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jusqu’à 12 à 48 h </a:t>
            </a:r>
          </a:p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Calibri" panose="020F0502020204030204" pitchFamily="34" charset="0"/>
              </a:rPr>
              <a:t>sur une surface</a:t>
            </a:r>
            <a:r>
              <a:rPr lang="fr-FR" altLang="fr-FR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5001" name="Oval 14"/>
          <p:cNvSpPr>
            <a:spLocks noChangeArrowheads="1"/>
          </p:cNvSpPr>
          <p:nvPr/>
        </p:nvSpPr>
        <p:spPr bwMode="auto">
          <a:xfrm>
            <a:off x="5689600" y="2887663"/>
            <a:ext cx="144463" cy="730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2" name="Oval 15"/>
          <p:cNvSpPr>
            <a:spLocks noChangeArrowheads="1"/>
          </p:cNvSpPr>
          <p:nvPr/>
        </p:nvSpPr>
        <p:spPr bwMode="auto">
          <a:xfrm>
            <a:off x="5391150" y="2924175"/>
            <a:ext cx="144463" cy="144463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3" name="Rectangle 3"/>
          <p:cNvSpPr>
            <a:spLocks noChangeArrowheads="1"/>
          </p:cNvSpPr>
          <p:nvPr/>
        </p:nvSpPr>
        <p:spPr bwMode="auto">
          <a:xfrm>
            <a:off x="7370763" y="2349500"/>
            <a:ext cx="1773237" cy="2246313"/>
          </a:xfrm>
          <a:prstGeom prst="wedgeRectCallout">
            <a:avLst>
              <a:gd name="adj1" fmla="val -68704"/>
              <a:gd name="adj2" fmla="val 86713"/>
            </a:avLst>
          </a:prstGeom>
          <a:solidFill>
            <a:srgbClr val="FF8F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7938" indent="9525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Virus respiratoire syncytial </a:t>
            </a:r>
            <a:r>
              <a:rPr lang="fr-FR" altLang="fr-FR" sz="1600" i="1">
                <a:solidFill>
                  <a:schemeClr val="tx1"/>
                </a:solidFill>
                <a:latin typeface="Calibri" panose="020F0502020204030204" pitchFamily="34" charset="0"/>
              </a:rPr>
              <a:t>(VRS) </a:t>
            </a:r>
          </a:p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jusqu’à 6 h sur les surfaces </a:t>
            </a:r>
          </a:p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et le linge, </a:t>
            </a:r>
          </a:p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30 min à 1 h sur les mains</a:t>
            </a:r>
          </a:p>
        </p:txBody>
      </p:sp>
      <p:sp>
        <p:nvSpPr>
          <p:cNvPr id="85004" name="Oval 17"/>
          <p:cNvSpPr>
            <a:spLocks noChangeArrowheads="1"/>
          </p:cNvSpPr>
          <p:nvPr/>
        </p:nvSpPr>
        <p:spPr bwMode="auto">
          <a:xfrm flipH="1">
            <a:off x="7008813" y="4430713"/>
            <a:ext cx="217487" cy="150812"/>
          </a:xfrm>
          <a:prstGeom prst="ellipse">
            <a:avLst/>
          </a:prstGeom>
          <a:solidFill>
            <a:srgbClr val="FF8F4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5" name="Oval 18"/>
          <p:cNvSpPr>
            <a:spLocks noChangeArrowheads="1"/>
          </p:cNvSpPr>
          <p:nvPr/>
        </p:nvSpPr>
        <p:spPr bwMode="auto">
          <a:xfrm flipV="1">
            <a:off x="6823075" y="5084763"/>
            <a:ext cx="217488" cy="180975"/>
          </a:xfrm>
          <a:prstGeom prst="ellipse">
            <a:avLst/>
          </a:prstGeom>
          <a:solidFill>
            <a:srgbClr val="FF8F4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6" name="Rectangle 3"/>
          <p:cNvSpPr>
            <a:spLocks noChangeArrowheads="1"/>
          </p:cNvSpPr>
          <p:nvPr/>
        </p:nvSpPr>
        <p:spPr bwMode="auto">
          <a:xfrm>
            <a:off x="250825" y="3068638"/>
            <a:ext cx="2233613" cy="1512887"/>
          </a:xfrm>
          <a:prstGeom prst="wedgeRectCallout">
            <a:avLst>
              <a:gd name="adj1" fmla="val 39963"/>
              <a:gd name="adj2" fmla="val 1212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938" indent="9525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 i="1">
                <a:solidFill>
                  <a:schemeClr val="tx1"/>
                </a:solidFill>
                <a:latin typeface="Calibri" panose="020F0502020204030204" pitchFamily="34" charset="0"/>
              </a:rPr>
              <a:t>Staphylococcus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 i="1">
                <a:solidFill>
                  <a:schemeClr val="tx1"/>
                </a:solidFill>
                <a:latin typeface="Calibri" panose="020F0502020204030204" pitchFamily="34" charset="0"/>
              </a:rPr>
              <a:t>aureus</a:t>
            </a:r>
          </a:p>
          <a:p>
            <a:pPr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plusieurs semaines sur des surfaces sèches</a:t>
            </a:r>
          </a:p>
        </p:txBody>
      </p:sp>
      <p:sp>
        <p:nvSpPr>
          <p:cNvPr id="85007" name="Oval 21"/>
          <p:cNvSpPr>
            <a:spLocks noChangeArrowheads="1"/>
          </p:cNvSpPr>
          <p:nvPr/>
        </p:nvSpPr>
        <p:spPr bwMode="auto">
          <a:xfrm>
            <a:off x="2424113" y="6081713"/>
            <a:ext cx="144462" cy="1444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8" name="Oval 22"/>
          <p:cNvSpPr>
            <a:spLocks noChangeArrowheads="1"/>
          </p:cNvSpPr>
          <p:nvPr/>
        </p:nvSpPr>
        <p:spPr bwMode="auto">
          <a:xfrm>
            <a:off x="2767013" y="6380163"/>
            <a:ext cx="144462" cy="14605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09" name="Oval 23"/>
          <p:cNvSpPr>
            <a:spLocks noChangeArrowheads="1"/>
          </p:cNvSpPr>
          <p:nvPr/>
        </p:nvSpPr>
        <p:spPr bwMode="auto">
          <a:xfrm flipH="1" flipV="1">
            <a:off x="4311650" y="4200525"/>
            <a:ext cx="92075" cy="13017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10" name="Rectangle 3"/>
          <p:cNvSpPr>
            <a:spLocks noChangeArrowheads="1"/>
          </p:cNvSpPr>
          <p:nvPr/>
        </p:nvSpPr>
        <p:spPr bwMode="auto">
          <a:xfrm>
            <a:off x="5724525" y="5662613"/>
            <a:ext cx="3294063" cy="790575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 i="1">
                <a:solidFill>
                  <a:schemeClr val="tx1"/>
                </a:solidFill>
                <a:latin typeface="Calibri" panose="020F0502020204030204" pitchFamily="34" charset="0"/>
              </a:rPr>
              <a:t>Pseudomonas aeruginosa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fr-FR" altLang="fr-FR" sz="2000">
                <a:solidFill>
                  <a:schemeClr val="tx1"/>
                </a:solidFill>
                <a:latin typeface="Calibri" panose="020F0502020204030204" pitchFamily="34" charset="0"/>
              </a:rPr>
              <a:t>1 semaine sur surface humide</a:t>
            </a:r>
          </a:p>
        </p:txBody>
      </p:sp>
      <p:sp>
        <p:nvSpPr>
          <p:cNvPr id="85011" name="Oval 25"/>
          <p:cNvSpPr>
            <a:spLocks noChangeArrowheads="1"/>
          </p:cNvSpPr>
          <p:nvPr/>
        </p:nvSpPr>
        <p:spPr bwMode="auto">
          <a:xfrm>
            <a:off x="2484438" y="6235700"/>
            <a:ext cx="144462" cy="1444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12" name="Oval 26"/>
          <p:cNvSpPr>
            <a:spLocks noChangeArrowheads="1"/>
          </p:cNvSpPr>
          <p:nvPr/>
        </p:nvSpPr>
        <p:spPr bwMode="auto">
          <a:xfrm>
            <a:off x="3006725" y="6145213"/>
            <a:ext cx="144463" cy="1444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13" name="Oval 27"/>
          <p:cNvSpPr>
            <a:spLocks noChangeArrowheads="1"/>
          </p:cNvSpPr>
          <p:nvPr/>
        </p:nvSpPr>
        <p:spPr bwMode="auto">
          <a:xfrm>
            <a:off x="2051050" y="6021388"/>
            <a:ext cx="144463" cy="144462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¢"/>
              <a:defRPr sz="3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5015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4BA1C48-883A-4A22-9073-112FF71600C3}" type="slidenum">
              <a:rPr lang="fr-FR" altLang="fr-FR" smtClean="0"/>
              <a:pPr/>
              <a:t>7</a:t>
            </a:fld>
            <a:endParaRPr lang="fr-FR" altLang="fr-FR" smtClean="0"/>
          </a:p>
        </p:txBody>
      </p:sp>
      <p:pic>
        <p:nvPicPr>
          <p:cNvPr id="2" name="me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6300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315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DU LINGE ET DES DÉCHETS</a:t>
            </a:r>
            <a:endParaRPr lang="fr-FR" altLang="fr-FR" sz="3200" smtClean="0">
              <a:solidFill>
                <a:srgbClr val="C00000"/>
              </a:solidFill>
            </a:endParaRPr>
          </a:p>
        </p:txBody>
      </p:sp>
      <p:sp>
        <p:nvSpPr>
          <p:cNvPr id="88067" name="Espace réservé du contenu 2"/>
          <p:cNvSpPr>
            <a:spLocks noGrp="1"/>
          </p:cNvSpPr>
          <p:nvPr>
            <p:ph idx="1"/>
          </p:nvPr>
        </p:nvSpPr>
        <p:spPr>
          <a:xfrm>
            <a:off x="1547813" y="2276475"/>
            <a:ext cx="7010400" cy="4114800"/>
          </a:xfrm>
        </p:spPr>
        <p:txBody>
          <a:bodyPr anchor="ctr"/>
          <a:lstStyle/>
          <a:p>
            <a:pPr marL="0" indent="0" algn="just">
              <a:buFontTx/>
              <a:buNone/>
            </a:pPr>
            <a:r>
              <a:rPr lang="fr-FR" altLang="fr-FR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R32.Linge sale et déchets </a:t>
            </a:r>
            <a:r>
              <a:rPr lang="fr-FR" altLang="fr-FR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: évacuer </a:t>
            </a:r>
            <a:r>
              <a:rPr lang="fr-FR" altLang="fr-FR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au plus près du soin </a:t>
            </a:r>
            <a:r>
              <a:rPr lang="fr-FR" altLang="fr-FR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dans un </a:t>
            </a:r>
            <a:r>
              <a:rPr lang="fr-FR" altLang="fr-FR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sac fermé </a:t>
            </a:r>
            <a:r>
              <a:rPr lang="fr-FR" altLang="fr-FR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et selon la </a:t>
            </a:r>
            <a:r>
              <a:rPr lang="fr-FR" altLang="fr-FR" sz="24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filière adaptée</a:t>
            </a:r>
            <a:r>
              <a:rPr lang="fr-FR" altLang="fr-FR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fr-FR" altLang="fr-FR" sz="2400" b="1" i="1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fr-FR" altLang="fr-FR" smtClean="0"/>
          </a:p>
        </p:txBody>
      </p:sp>
      <p:sp>
        <p:nvSpPr>
          <p:cNvPr id="8806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CD3615F-94E6-44C8-8430-541DBF53231B}" type="slidenum">
              <a:rPr lang="fr-FR" altLang="fr-FR" smtClean="0"/>
              <a:pPr/>
              <a:t>8</a:t>
            </a:fld>
            <a:endParaRPr lang="fr-FR" altLang="fr-FR" smtClean="0"/>
          </a:p>
        </p:txBody>
      </p:sp>
      <p:pic>
        <p:nvPicPr>
          <p:cNvPr id="2" name="me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1038" y="60256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50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GESTION DU LINGE 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1717674"/>
            <a:ext cx="6914852" cy="4735661"/>
          </a:xfrm>
        </p:spPr>
        <p:txBody>
          <a:bodyPr/>
          <a:lstStyle/>
          <a:p>
            <a:pPr marL="0" indent="0" algn="just">
              <a:buFont typeface="Wingdings" panose="05000000000000000000" pitchFamily="2" charset="2"/>
              <a:buNone/>
              <a:defRPr/>
            </a:pPr>
            <a:r>
              <a:rPr lang="fr-F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Linge propre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Comic Sans MS" panose="030F0702030302020204" pitchFamily="66" charset="0"/>
              </a:rPr>
              <a:t>p</a:t>
            </a:r>
            <a:r>
              <a:rPr lang="fr-FR" sz="2400" dirty="0" smtClean="0">
                <a:latin typeface="Comic Sans MS" panose="030F0702030302020204" pitchFamily="66" charset="0"/>
              </a:rPr>
              <a:t>ratiquer une hygiène des mains avant toute manipulation.</a:t>
            </a:r>
          </a:p>
          <a:p>
            <a:pPr marL="360000" indent="0">
              <a:buNone/>
              <a:defRPr/>
            </a:pPr>
            <a:endParaRPr lang="fr-FR" sz="2400" dirty="0">
              <a:latin typeface="Comic Sans MS" panose="030F0702030302020204" pitchFamily="66" charset="0"/>
            </a:endParaRPr>
          </a:p>
          <a:p>
            <a:pPr marL="360000" indent="0">
              <a:buNone/>
              <a:defRPr/>
            </a:pPr>
            <a:r>
              <a:rPr lang="fr-FR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Linge souillé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latin typeface="Comic Sans MS" panose="030F0702030302020204" pitchFamily="66" charset="0"/>
              </a:rPr>
              <a:t>ne doit pas être déposer au sol,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ne doit pas être secoué, </a:t>
            </a: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ni « plaqué » contre sa tenue professionnelle,</a:t>
            </a:r>
          </a:p>
          <a:p>
            <a:pPr marL="702900"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latin typeface="Comic Sans MS" panose="030F0702030302020204" pitchFamily="66" charset="0"/>
              </a:rPr>
              <a:t>porter des </a:t>
            </a:r>
            <a:r>
              <a:rPr 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gants +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un tablier </a:t>
            </a:r>
            <a:r>
              <a:rPr 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plastique à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usage </a:t>
            </a:r>
            <a:r>
              <a:rPr lang="fr-FR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unique.</a:t>
            </a:r>
            <a:endParaRPr lang="fr-FR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 marL="702900">
              <a:buFont typeface="Wingdings" panose="05000000000000000000" pitchFamily="2" charset="2"/>
              <a:buChar char="Ø"/>
              <a:defRPr/>
            </a:pPr>
            <a:endParaRPr lang="fr-FR" sz="2400" dirty="0">
              <a:latin typeface="Comic Sans MS" panose="030F0702030302020204" pitchFamily="66" charset="0"/>
            </a:endParaRPr>
          </a:p>
          <a:p>
            <a:pPr marL="360000" indent="0">
              <a:buNone/>
              <a:defRPr/>
            </a:pPr>
            <a:endParaRPr lang="fr-FR" sz="2400" dirty="0" smtClean="0">
              <a:latin typeface="Comic Sans MS" panose="030F0702030302020204" pitchFamily="66" charset="0"/>
            </a:endParaRPr>
          </a:p>
          <a:p>
            <a:pPr marL="0" indent="0" algn="just">
              <a:buFont typeface="Wingdings" panose="05000000000000000000" pitchFamily="2" charset="2"/>
              <a:buNone/>
              <a:defRPr/>
            </a:pP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8909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2A6EA23-8ED1-4BC3-9C84-E07913D936DD}" type="slidenum">
              <a:rPr lang="fr-FR" altLang="fr-FR" smtClean="0"/>
              <a:pPr/>
              <a:t>9</a:t>
            </a:fld>
            <a:endParaRPr lang="fr-FR" altLang="fr-FR" smtClean="0"/>
          </a:p>
        </p:txBody>
      </p:sp>
      <p:pic>
        <p:nvPicPr>
          <p:cNvPr id="2" name="me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2200" y="6013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61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Écho">
  <a:themeElements>
    <a:clrScheme name="Écho 9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CC3300"/>
      </a:accent1>
      <a:accent2>
        <a:srgbClr val="CC9900"/>
      </a:accent2>
      <a:accent3>
        <a:srgbClr val="FFFFFF"/>
      </a:accent3>
      <a:accent4>
        <a:srgbClr val="000000"/>
      </a:accent4>
      <a:accent5>
        <a:srgbClr val="E2ADAA"/>
      </a:accent5>
      <a:accent6>
        <a:srgbClr val="B98A00"/>
      </a:accent6>
      <a:hlink>
        <a:srgbClr val="CC6600"/>
      </a:hlink>
      <a:folHlink>
        <a:srgbClr val="808080"/>
      </a:folHlink>
    </a:clrScheme>
    <a:fontScheme name="Éch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eption personnalisée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11198</TotalTime>
  <Words>466</Words>
  <Application>Microsoft Office PowerPoint</Application>
  <PresentationFormat>Affichage à l'écran (4:3)</PresentationFormat>
  <Paragraphs>132</Paragraphs>
  <Slides>13</Slides>
  <Notes>3</Notes>
  <HiddenSlides>0</HiddenSlides>
  <MMClips>13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16" baseType="lpstr">
      <vt:lpstr>Écho</vt:lpstr>
      <vt:lpstr>1_Conception personnalisée</vt:lpstr>
      <vt:lpstr>Conception personnalisée</vt:lpstr>
      <vt:lpstr>FORMATION en vue du stage infirmier </vt:lpstr>
      <vt:lpstr>GESTION DE l’ENVIRONNEMENT</vt:lpstr>
      <vt:lpstr>GESTION DE l’ENVIRONNEMENT</vt:lpstr>
      <vt:lpstr>GESTION DE L’ENVIRONNEMENT</vt:lpstr>
      <vt:lpstr>ENTRETIEN DU MATÉRIEL / DISPOSITIFS MÉDICAUX</vt:lpstr>
      <vt:lpstr>GESTION DES SURFACES</vt:lpstr>
      <vt:lpstr>GESTION DE L’ENVIRONNEMENT</vt:lpstr>
      <vt:lpstr>GESTION DU LINGE ET DES DÉCHETS</vt:lpstr>
      <vt:lpstr>GESTION DU LINGE </vt:lpstr>
      <vt:lpstr>GESTION DES DÉCHETS </vt:lpstr>
      <vt:lpstr>GESTION DES DÉCHETS </vt:lpstr>
      <vt:lpstr> DÉVELOPPEMENT DURABLE/PS  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VEYRES PATRICIA CHU Nice</cp:lastModifiedBy>
  <cp:revision>1543</cp:revision>
  <cp:lastPrinted>2017-11-09T08:22:21Z</cp:lastPrinted>
  <dcterms:created xsi:type="dcterms:W3CDTF">2006-11-06T08:23:41Z</dcterms:created>
  <dcterms:modified xsi:type="dcterms:W3CDTF">2021-04-01T08:52:51Z</dcterms:modified>
</cp:coreProperties>
</file>